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987" r:id="rId1"/>
  </p:sldMasterIdLst>
  <p:sldIdLst>
    <p:sldId id="319" r:id="rId2"/>
    <p:sldId id="318" r:id="rId3"/>
    <p:sldId id="320" r:id="rId4"/>
    <p:sldId id="333" r:id="rId5"/>
    <p:sldId id="334" r:id="rId6"/>
    <p:sldId id="335" r:id="rId7"/>
    <p:sldId id="336" r:id="rId8"/>
    <p:sldId id="337" r:id="rId9"/>
    <p:sldId id="339" r:id="rId10"/>
    <p:sldId id="338" r:id="rId11"/>
    <p:sldId id="340" r:id="rId12"/>
    <p:sldId id="344" r:id="rId13"/>
    <p:sldId id="381" r:id="rId14"/>
    <p:sldId id="345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46" r:id="rId23"/>
    <p:sldId id="348" r:id="rId24"/>
    <p:sldId id="349" r:id="rId25"/>
    <p:sldId id="350" r:id="rId26"/>
    <p:sldId id="351" r:id="rId27"/>
    <p:sldId id="352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60" r:id="rId41"/>
    <p:sldId id="361" r:id="rId42"/>
    <p:sldId id="364" r:id="rId43"/>
    <p:sldId id="365" r:id="rId44"/>
    <p:sldId id="362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82" r:id="rId54"/>
    <p:sldId id="383" r:id="rId55"/>
    <p:sldId id="375" r:id="rId56"/>
    <p:sldId id="376" r:id="rId57"/>
    <p:sldId id="374" r:id="rId58"/>
    <p:sldId id="343" r:id="rId59"/>
    <p:sldId id="378" r:id="rId60"/>
    <p:sldId id="379" r:id="rId61"/>
    <p:sldId id="380" r:id="rId62"/>
    <p:sldId id="321" r:id="rId63"/>
  </p:sldIdLst>
  <p:sldSz cx="9144000" cy="6858000" type="screen4x3"/>
  <p:notesSz cx="6858000" cy="9144000"/>
  <p:embeddedFontLst>
    <p:embeddedFont>
      <p:font typeface="나눔명조" panose="02020603020101020101" pitchFamily="18" charset="-127"/>
      <p:regular r:id="rId64"/>
      <p:bold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진영" initials="정진" lastIdx="2" clrIdx="0">
    <p:extLst>
      <p:ext uri="{19B8F6BF-5375-455C-9EA6-DF929625EA0E}">
        <p15:presenceInfo xmlns:p15="http://schemas.microsoft.com/office/powerpoint/2012/main" userId="f8501113699fa7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CF2"/>
    <a:srgbClr val="43367C"/>
    <a:srgbClr val="F49071"/>
    <a:srgbClr val="F76D9E"/>
    <a:srgbClr val="77429C"/>
    <a:srgbClr val="53357D"/>
    <a:srgbClr val="A4C627"/>
    <a:srgbClr val="1C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>
      <p:cViewPr varScale="1">
        <p:scale>
          <a:sx n="115" d="100"/>
          <a:sy n="115" d="100"/>
        </p:scale>
        <p:origin x="175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30.wmf"/><Relationship Id="rId4" Type="http://schemas.openxmlformats.org/officeDocument/2006/relationships/image" Target="../media/image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Relationship Id="rId5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0">
          <a:blip r:embed="rId2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47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253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304800" y="6724650"/>
            <a:ext cx="1196975" cy="133350"/>
          </a:xfrm>
          <a:custGeom>
            <a:avLst/>
            <a:gdLst>
              <a:gd name="connsiteX0" fmla="*/ 71329 w 1196704"/>
              <a:gd name="connsiteY0" fmla="*/ 0 h 133350"/>
              <a:gd name="connsiteX1" fmla="*/ 1196704 w 1196704"/>
              <a:gd name="connsiteY1" fmla="*/ 0 h 133350"/>
              <a:gd name="connsiteX2" fmla="*/ 1125375 w 1196704"/>
              <a:gd name="connsiteY2" fmla="*/ 133350 h 133350"/>
              <a:gd name="connsiteX3" fmla="*/ 0 w 1196704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704" h="133350">
                <a:moveTo>
                  <a:pt x="71329" y="0"/>
                </a:moveTo>
                <a:lnTo>
                  <a:pt x="1196704" y="0"/>
                </a:lnTo>
                <a:lnTo>
                  <a:pt x="1125375" y="133350"/>
                </a:lnTo>
                <a:lnTo>
                  <a:pt x="0" y="1333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7818438" y="0"/>
            <a:ext cx="1201737" cy="142875"/>
          </a:xfrm>
          <a:custGeom>
            <a:avLst/>
            <a:gdLst>
              <a:gd name="connsiteX0" fmla="*/ 76283 w 1201657"/>
              <a:gd name="connsiteY0" fmla="*/ 0 h 142612"/>
              <a:gd name="connsiteX1" fmla="*/ 1201657 w 1201657"/>
              <a:gd name="connsiteY1" fmla="*/ 0 h 142612"/>
              <a:gd name="connsiteX2" fmla="*/ 1125374 w 1201657"/>
              <a:gd name="connsiteY2" fmla="*/ 142612 h 142612"/>
              <a:gd name="connsiteX3" fmla="*/ 0 w 1201657"/>
              <a:gd name="connsiteY3" fmla="*/ 142612 h 14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1657" h="142612">
                <a:moveTo>
                  <a:pt x="76283" y="0"/>
                </a:moveTo>
                <a:lnTo>
                  <a:pt x="1201657" y="0"/>
                </a:lnTo>
                <a:lnTo>
                  <a:pt x="1125374" y="142612"/>
                </a:lnTo>
                <a:lnTo>
                  <a:pt x="0" y="14261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76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50" r:id="rId1"/>
    <p:sldLayoutId id="2147485053" r:id="rId2"/>
    <p:sldLayoutId id="2147485054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7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9.bin"/><Relationship Id="rId1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2.bin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6.bin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0.bin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22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4.bin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8.bin"/><Relationship Id="rId10" Type="http://schemas.openxmlformats.org/officeDocument/2006/relationships/oleObject" Target="../embeddings/oleObject31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30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27.png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png"/><Relationship Id="rId11" Type="http://schemas.openxmlformats.org/officeDocument/2006/relationships/image" Target="../media/image6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35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.wmf"/><Relationship Id="rId5" Type="http://schemas.openxmlformats.org/officeDocument/2006/relationships/image" Target="../media/image8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0.wmf"/><Relationship Id="rId9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8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image" Target="../media/image8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7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2"/>
          <p:cNvSpPr txBox="1">
            <a:spLocks/>
          </p:cNvSpPr>
          <p:nvPr/>
        </p:nvSpPr>
        <p:spPr bwMode="auto">
          <a:xfrm>
            <a:off x="803274" y="3167875"/>
            <a:ext cx="5038725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lnSpc>
                <a:spcPct val="20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팀 수색대대강승곤</a:t>
            </a:r>
            <a:endParaRPr lang="en-US" altLang="ko-KR" sz="16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  <a:p>
            <a:pPr latinLnBrk="1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15011007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 정진영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  <a:p>
            <a:pPr latinLnBrk="1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15010922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 문주한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  <a:p>
            <a:pPr latinLnBrk="1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15010951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 강승곤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  <a:p>
            <a:pPr latinLnBrk="1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18011569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 오창한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243" name="TextBox 5"/>
          <p:cNvSpPr txBox="1">
            <a:spLocks noChangeArrowheads="1"/>
          </p:cNvSpPr>
          <p:nvPr/>
        </p:nvSpPr>
        <p:spPr bwMode="auto">
          <a:xfrm>
            <a:off x="803274" y="1498754"/>
            <a:ext cx="5650458" cy="33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메이커스페이스 재고 및 반출입 관리 시스템</a:t>
            </a:r>
            <a:endParaRPr kumimoji="0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244" name="TextBox 5"/>
          <p:cNvSpPr txBox="1">
            <a:spLocks noChangeArrowheads="1"/>
          </p:cNvSpPr>
          <p:nvPr/>
        </p:nvSpPr>
        <p:spPr bwMode="auto">
          <a:xfrm>
            <a:off x="803274" y="2217738"/>
            <a:ext cx="7441133" cy="95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</a:pPr>
            <a:r>
              <a:rPr kumimoji="0" lang="en-US" altLang="ko-KR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&lt;</a:t>
            </a:r>
            <a:r>
              <a:rPr kumimoji="0" lang="ko-KR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곳간</a:t>
            </a:r>
            <a:r>
              <a:rPr kumimoji="0" lang="en-US" altLang="ko-KR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&gt;</a:t>
            </a:r>
            <a:r>
              <a:rPr kumimoji="0" lang="ko-KR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 상위설계서</a:t>
            </a:r>
            <a:endParaRPr kumimoji="0" lang="en-US" altLang="ko-KR" sz="7000" b="1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A13A8-3E55-A84D-86C8-7005BEC4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76091"/>
            <a:ext cx="7344816" cy="369332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제때제때 필요한 관리와 앞으로의 관리 로드맵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제공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3C471-FFDE-F946-A608-F583451D9544}"/>
              </a:ext>
            </a:extLst>
          </p:cNvPr>
          <p:cNvSpPr txBox="1"/>
          <p:nvPr/>
        </p:nvSpPr>
        <p:spPr>
          <a:xfrm>
            <a:off x="6372200" y="260648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&lt;</a:t>
            </a:r>
            <a:r>
              <a:rPr kumimoji="1"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능동성</a:t>
            </a:r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kumimoji="1" lang="ko-KR" altLang="en-US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27D479-AB7F-4748-A7D4-B33CDFE9BE3C}"/>
              </a:ext>
            </a:extLst>
          </p:cNvPr>
          <p:cNvSpPr txBox="1"/>
          <p:nvPr/>
        </p:nvSpPr>
        <p:spPr>
          <a:xfrm>
            <a:off x="611560" y="3758426"/>
            <a:ext cx="135165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실시간 알림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96BCB-9060-45D0-B53E-58ED115FAD20}"/>
              </a:ext>
            </a:extLst>
          </p:cNvPr>
          <p:cNvSpPr txBox="1"/>
          <p:nvPr/>
        </p:nvSpPr>
        <p:spPr>
          <a:xfrm>
            <a:off x="611560" y="1123944"/>
            <a:ext cx="1790875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스마트 에이전시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AD661-7061-4BCA-96EC-DEA4EF99AB63}"/>
              </a:ext>
            </a:extLst>
          </p:cNvPr>
          <p:cNvSpPr txBox="1"/>
          <p:nvPr/>
        </p:nvSpPr>
        <p:spPr>
          <a:xfrm>
            <a:off x="611560" y="4315308"/>
            <a:ext cx="7850832" cy="170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재고 정기 검사일 알림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재고 고장 </a:t>
            </a:r>
            <a:r>
              <a:rPr lang="en-US" altLang="ko-KR" dirty="0">
                <a:latin typeface="+mn-ea"/>
                <a:ea typeface="+mn-ea"/>
              </a:rPr>
              <a:t>/ </a:t>
            </a:r>
            <a:r>
              <a:rPr lang="ko-KR" altLang="en-US" dirty="0">
                <a:latin typeface="+mn-ea"/>
                <a:ea typeface="+mn-ea"/>
              </a:rPr>
              <a:t>기타 도움 접수 알림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  <a:ea typeface="+mn-ea"/>
              </a:rPr>
              <a:t>반출입</a:t>
            </a:r>
            <a:r>
              <a:rPr lang="ko-KR" altLang="en-US" dirty="0">
                <a:latin typeface="+mn-ea"/>
                <a:ea typeface="+mn-ea"/>
              </a:rPr>
              <a:t> 기한 알림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관리자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기타 관리자 설정 알림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7C95A-13CD-4500-9652-0925C7572AF2}"/>
              </a:ext>
            </a:extLst>
          </p:cNvPr>
          <p:cNvSpPr txBox="1"/>
          <p:nvPr/>
        </p:nvSpPr>
        <p:spPr>
          <a:xfrm>
            <a:off x="611560" y="1686526"/>
            <a:ext cx="7922840" cy="170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수많은 로그들을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차 가공하여 유용한 정보로 분석하여 관리자에게 표시합니다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각 재고 종류별 사용률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고장률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등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유저별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대여 성향 분석 등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유저 그룹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나이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직군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별 성향 분석 등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7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4829175" cy="6858000"/>
          </a:xfrm>
          <a:custGeom>
            <a:avLst/>
            <a:gdLst>
              <a:gd name="connsiteX0" fmla="*/ 0 w 4829175"/>
              <a:gd name="connsiteY0" fmla="*/ 0 h 6858000"/>
              <a:gd name="connsiteX1" fmla="*/ 591579 w 4829175"/>
              <a:gd name="connsiteY1" fmla="*/ 0 h 6858000"/>
              <a:gd name="connsiteX2" fmla="*/ 1852835 w 4829175"/>
              <a:gd name="connsiteY2" fmla="*/ 0 h 6858000"/>
              <a:gd name="connsiteX3" fmla="*/ 4829175 w 4829175"/>
              <a:gd name="connsiteY3" fmla="*/ 0 h 6858000"/>
              <a:gd name="connsiteX4" fmla="*/ 3323567 w 4829175"/>
              <a:gd name="connsiteY4" fmla="*/ 2800350 h 6858000"/>
              <a:gd name="connsiteX5" fmla="*/ 3679268 w 4829175"/>
              <a:gd name="connsiteY5" fmla="*/ 2800350 h 6858000"/>
              <a:gd name="connsiteX6" fmla="*/ 1497673 w 4829175"/>
              <a:gd name="connsiteY6" fmla="*/ 6857999 h 6858000"/>
              <a:gd name="connsiteX7" fmla="*/ 1141972 w 4829175"/>
              <a:gd name="connsiteY7" fmla="*/ 6857999 h 6858000"/>
              <a:gd name="connsiteX8" fmla="*/ 1141971 w 4829175"/>
              <a:gd name="connsiteY8" fmla="*/ 6858000 h 6858000"/>
              <a:gd name="connsiteX9" fmla="*/ 0 w 4829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175" h="6858000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1520" y="2459504"/>
            <a:ext cx="289173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0" spc="-300" dirty="0">
                <a:ln>
                  <a:prstDash val="solid"/>
                </a:ln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4081463" y="2936875"/>
            <a:ext cx="47958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500" spc="-15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백엔드</a:t>
            </a:r>
            <a:r>
              <a:rPr kumimoji="0" lang="ko-KR" altLang="en-US" sz="3500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 상위설계</a:t>
            </a:r>
            <a:endParaRPr kumimoji="0" lang="en-US" altLang="ko-KR" sz="35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4081463" y="3462338"/>
            <a:ext cx="47958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en-US" altLang="ko-KR" sz="1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MariaDB + PHP7 </a:t>
            </a:r>
            <a:r>
              <a:rPr kumimoji="0" lang="ko-KR" altLang="en-US" sz="1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을 사용한 </a:t>
            </a:r>
            <a:r>
              <a:rPr kumimoji="0" lang="ko-KR" altLang="en-US" sz="16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백엔드</a:t>
            </a:r>
            <a:r>
              <a:rPr kumimoji="0" lang="ko-KR" altLang="en-US" sz="1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 설계</a:t>
            </a:r>
            <a:endParaRPr kumimoji="0" lang="en-US" altLang="ko-KR" sz="16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86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기술</a:t>
            </a:r>
          </a:p>
        </p:txBody>
      </p:sp>
      <p:pic>
        <p:nvPicPr>
          <p:cNvPr id="18434" name="Picture 2" descr="php7ì ëí ì´ë¯¸ì§ ê²ìê²°ê³¼">
            <a:extLst>
              <a:ext uri="{FF2B5EF4-FFF2-40B4-BE49-F238E27FC236}">
                <a16:creationId xmlns:a16="http://schemas.microsoft.com/office/drawing/2014/main" id="{BBDC4159-A03D-49F6-95CF-9E2CE92E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2595737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4319C3-1B69-4B07-BD69-8148027CF511}"/>
              </a:ext>
            </a:extLst>
          </p:cNvPr>
          <p:cNvSpPr txBox="1"/>
          <p:nvPr/>
        </p:nvSpPr>
        <p:spPr>
          <a:xfrm>
            <a:off x="5076056" y="1117978"/>
            <a:ext cx="76014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PHP7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8436" name="Picture 4" descr="mariadbì ëí ì´ë¯¸ì§ ê²ìê²°ê³¼">
            <a:extLst>
              <a:ext uri="{FF2B5EF4-FFF2-40B4-BE49-F238E27FC236}">
                <a16:creationId xmlns:a16="http://schemas.microsoft.com/office/drawing/2014/main" id="{CA001052-B441-4322-8FD3-F6A17B922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0" y="3356992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09A98-D6EC-431A-B373-48B3724A5780}"/>
              </a:ext>
            </a:extLst>
          </p:cNvPr>
          <p:cNvSpPr txBox="1"/>
          <p:nvPr/>
        </p:nvSpPr>
        <p:spPr>
          <a:xfrm>
            <a:off x="4893311" y="3131675"/>
            <a:ext cx="112562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MariaDB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D5E1D-7F9E-4F90-A1BD-903A383A20B5}"/>
              </a:ext>
            </a:extLst>
          </p:cNvPr>
          <p:cNvSpPr txBox="1"/>
          <p:nvPr/>
        </p:nvSpPr>
        <p:spPr>
          <a:xfrm>
            <a:off x="2649539" y="1673949"/>
            <a:ext cx="56131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대표적인 서버 사이드 스크립트 언어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대부분의 운영 체제에서 지원하며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쉽고 개발이 빠르다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A4D06-CEF6-4C35-81BF-6596CBE4D0CE}"/>
              </a:ext>
            </a:extLst>
          </p:cNvPr>
          <p:cNvSpPr txBox="1"/>
          <p:nvPr/>
        </p:nvSpPr>
        <p:spPr>
          <a:xfrm>
            <a:off x="2649539" y="3690173"/>
            <a:ext cx="56131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오픈 소스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RDBMS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기존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MySQL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 상호 호환되며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성능은 약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70%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가량 높다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D8A96-3677-4684-A2B9-73B60E7D271A}"/>
              </a:ext>
            </a:extLst>
          </p:cNvPr>
          <p:cNvSpPr txBox="1"/>
          <p:nvPr/>
        </p:nvSpPr>
        <p:spPr>
          <a:xfrm>
            <a:off x="827584" y="5445224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PHP7 + MariaDB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사용한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개발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핵심 기능들이 구현된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PHP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로서 공개하여 사용하는 방식</a:t>
            </a:r>
          </a:p>
        </p:txBody>
      </p:sp>
    </p:spTree>
    <p:extLst>
      <p:ext uri="{BB962C8B-B14F-4D97-AF65-F5344CB8AC3E}">
        <p14:creationId xmlns:p14="http://schemas.microsoft.com/office/powerpoint/2010/main" val="131491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319C3-1B69-4B07-BD69-8148027CF511}"/>
              </a:ext>
            </a:extLst>
          </p:cNvPr>
          <p:cNvSpPr txBox="1"/>
          <p:nvPr/>
        </p:nvSpPr>
        <p:spPr>
          <a:xfrm>
            <a:off x="4349892" y="1067100"/>
            <a:ext cx="21739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Windows Based OS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09A98-D6EC-431A-B373-48B3724A5780}"/>
              </a:ext>
            </a:extLst>
          </p:cNvPr>
          <p:cNvSpPr txBox="1"/>
          <p:nvPr/>
        </p:nvSpPr>
        <p:spPr>
          <a:xfrm>
            <a:off x="4533435" y="3172326"/>
            <a:ext cx="1806905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Linux Based OS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D5E1D-7F9E-4F90-A1BD-903A383A20B5}"/>
              </a:ext>
            </a:extLst>
          </p:cNvPr>
          <p:cNvSpPr txBox="1"/>
          <p:nvPr/>
        </p:nvSpPr>
        <p:spPr>
          <a:xfrm>
            <a:off x="2649539" y="1487310"/>
            <a:ext cx="5613175" cy="129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서버가 윈도우 기반일 경우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Php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스케쥴러에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등록시켜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일정 시간마다 실행시키는 방식 채용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A4D06-CEF6-4C35-81BF-6596CBE4D0CE}"/>
              </a:ext>
            </a:extLst>
          </p:cNvPr>
          <p:cNvSpPr txBox="1"/>
          <p:nvPr/>
        </p:nvSpPr>
        <p:spPr>
          <a:xfrm>
            <a:off x="2649539" y="3690173"/>
            <a:ext cx="5613175" cy="87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서버가 리눅스 기반일 경우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Php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실행을 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cron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예약으로 등록시키는 방식 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D8A96-3677-4684-A2B9-73B60E7D271A}"/>
              </a:ext>
            </a:extLst>
          </p:cNvPr>
          <p:cNvSpPr txBox="1"/>
          <p:nvPr/>
        </p:nvSpPr>
        <p:spPr>
          <a:xfrm>
            <a:off x="827584" y="5445224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만일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OS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 지원이 불가한 상황에서는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</a:p>
          <a:p>
            <a:pPr algn="ctr"/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node.js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추가 사용이나 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atrigger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서비스 사용하여 개발 가능</a:t>
            </a:r>
          </a:p>
        </p:txBody>
      </p:sp>
      <p:pic>
        <p:nvPicPr>
          <p:cNvPr id="32770" name="Picture 2" descr="windows serverì ëí ì´ë¯¸ì§ ê²ìê²°ê³¼">
            <a:extLst>
              <a:ext uri="{FF2B5EF4-FFF2-40B4-BE49-F238E27FC236}">
                <a16:creationId xmlns:a16="http://schemas.microsoft.com/office/drawing/2014/main" id="{0D7F0C88-1B71-4AA8-83B0-F4F816B8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6" y="1487310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linux, tux icon">
            <a:extLst>
              <a:ext uri="{FF2B5EF4-FFF2-40B4-BE49-F238E27FC236}">
                <a16:creationId xmlns:a16="http://schemas.microsoft.com/office/drawing/2014/main" id="{D9C3C315-F1A0-4212-8A9E-0A237339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96" y="36901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29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API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개요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CF13D0C-A1A8-4408-8A77-6D2E811B29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319635"/>
              </p:ext>
            </p:extLst>
          </p:nvPr>
        </p:nvGraphicFramePr>
        <p:xfrm>
          <a:off x="539552" y="1322084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8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FB87AB38-7E39-4BED-BC4B-8E70DACD8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322084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0BFB9358-A3EA-44E9-A40F-59E6C4D25C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504913"/>
              </p:ext>
            </p:extLst>
          </p:nvPr>
        </p:nvGraphicFramePr>
        <p:xfrm>
          <a:off x="539552" y="2395562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9" r:id="rId5" imgW="1422000" imgH="1422000" progId="">
                  <p:embed/>
                </p:oleObj>
              </mc:Choice>
              <mc:Fallback>
                <p:oleObj r:id="rId5" imgW="1422000" imgH="1422000" progId="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571E523A-D809-46A7-AF63-8D1F109C4F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2395562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3AD780CB-0CCD-44B8-8EE2-B73AFB26DD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973949"/>
              </p:ext>
            </p:extLst>
          </p:nvPr>
        </p:nvGraphicFramePr>
        <p:xfrm>
          <a:off x="548436" y="3469040"/>
          <a:ext cx="1048356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0" r:id="rId7" imgW="1498320" imgH="1510920" progId="">
                  <p:embed/>
                </p:oleObj>
              </mc:Choice>
              <mc:Fallback>
                <p:oleObj r:id="rId7" imgW="1498320" imgH="1510920" progId="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19FD1251-A47D-4E11-858F-3653128E61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436" y="3469040"/>
                        <a:ext cx="1048356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51FB595F-3829-4A10-863C-728E57E448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844354"/>
              </p:ext>
            </p:extLst>
          </p:nvPr>
        </p:nvGraphicFramePr>
        <p:xfrm>
          <a:off x="4030381" y="2379324"/>
          <a:ext cx="1083237" cy="107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1" r:id="rId9" imgW="1409400" imgH="1396800" progId="">
                  <p:embed/>
                </p:oleObj>
              </mc:Choice>
              <mc:Fallback>
                <p:oleObj r:id="rId9" imgW="1409400" imgH="1396800" progId="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C4C0B3ED-5F8B-49D2-8359-0CEABF1741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30381" y="2379324"/>
                        <a:ext cx="1083237" cy="107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9E6700F8-339E-4E1E-B3FC-F11D35ACC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422445"/>
              </p:ext>
            </p:extLst>
          </p:nvPr>
        </p:nvGraphicFramePr>
        <p:xfrm>
          <a:off x="4043380" y="836712"/>
          <a:ext cx="1057240" cy="1048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2" r:id="rId11" imgW="1498320" imgH="1485360" progId="">
                  <p:embed/>
                </p:oleObj>
              </mc:Choice>
              <mc:Fallback>
                <p:oleObj r:id="rId11" imgW="1498320" imgH="14853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21CDC6E1-70F7-437A-A01B-071E04EBE2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43380" y="836712"/>
                        <a:ext cx="1057240" cy="1048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AFB34A24-7455-4A5F-916F-5540DB753D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660066"/>
              </p:ext>
            </p:extLst>
          </p:nvPr>
        </p:nvGraphicFramePr>
        <p:xfrm>
          <a:off x="7452320" y="1322084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CF13D0C-A1A8-4408-8A77-6D2E811B29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52320" y="1322084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3B6F5272-90CA-41C4-8247-A64A5076B9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833394"/>
              </p:ext>
            </p:extLst>
          </p:nvPr>
        </p:nvGraphicFramePr>
        <p:xfrm>
          <a:off x="7452320" y="2395562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" r:id="rId13" imgW="1422000" imgH="1422000" progId="">
                  <p:embed/>
                </p:oleObj>
              </mc:Choice>
              <mc:Fallback>
                <p:oleObj r:id="rId13" imgW="1422000" imgH="14220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0BFB9358-A3EA-44E9-A40F-59E6C4D25C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52320" y="2395562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85B9343F-4573-48F4-8247-6A2697AD4C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240186"/>
              </p:ext>
            </p:extLst>
          </p:nvPr>
        </p:nvGraphicFramePr>
        <p:xfrm>
          <a:off x="7461204" y="3469040"/>
          <a:ext cx="1048356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5" r:id="rId14" imgW="1498320" imgH="1510920" progId="">
                  <p:embed/>
                </p:oleObj>
              </mc:Choice>
              <mc:Fallback>
                <p:oleObj r:id="rId14" imgW="1498320" imgH="1510920" progId="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3AD780CB-0CCD-44B8-8EE2-B73AFB26DD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61204" y="3469040"/>
                        <a:ext cx="1048356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BFB2DE-F5B1-417B-B82F-FFCA6B2323A7}"/>
              </a:ext>
            </a:extLst>
          </p:cNvPr>
          <p:cNvSpPr txBox="1"/>
          <p:nvPr/>
        </p:nvSpPr>
        <p:spPr>
          <a:xfrm>
            <a:off x="431539" y="5003884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서버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PHP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에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POST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로 값 전달 후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PHP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결과값을 읽어 오는 형식의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6F5D11-586F-45F3-A546-C3AF37281FAA}"/>
              </a:ext>
            </a:extLst>
          </p:cNvPr>
          <p:cNvCxnSpPr/>
          <p:nvPr/>
        </p:nvCxnSpPr>
        <p:spPr>
          <a:xfrm>
            <a:off x="1835696" y="1884993"/>
            <a:ext cx="2016224" cy="89593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B07DEB0-9E68-4F1C-ADDE-B3BBE315283F}"/>
              </a:ext>
            </a:extLst>
          </p:cNvPr>
          <p:cNvCxnSpPr>
            <a:cxnSpLocks/>
          </p:cNvCxnSpPr>
          <p:nvPr/>
        </p:nvCxnSpPr>
        <p:spPr>
          <a:xfrm>
            <a:off x="1835696" y="2933328"/>
            <a:ext cx="2016224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962ABBE-E82D-4BB3-ADC4-EDF7CABE520C}"/>
              </a:ext>
            </a:extLst>
          </p:cNvPr>
          <p:cNvCxnSpPr>
            <a:cxnSpLocks/>
          </p:cNvCxnSpPr>
          <p:nvPr/>
        </p:nvCxnSpPr>
        <p:spPr>
          <a:xfrm flipV="1">
            <a:off x="1835696" y="3068960"/>
            <a:ext cx="2016224" cy="79208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2B0BA5D-FDF7-414A-87D1-1343071F2F28}"/>
              </a:ext>
            </a:extLst>
          </p:cNvPr>
          <p:cNvCxnSpPr>
            <a:cxnSpLocks/>
          </p:cNvCxnSpPr>
          <p:nvPr/>
        </p:nvCxnSpPr>
        <p:spPr>
          <a:xfrm flipV="1">
            <a:off x="5206076" y="1988840"/>
            <a:ext cx="2030220" cy="81147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860AAE5-CBDA-4E9A-8B90-540C2DA976D4}"/>
              </a:ext>
            </a:extLst>
          </p:cNvPr>
          <p:cNvCxnSpPr>
            <a:cxnSpLocks/>
          </p:cNvCxnSpPr>
          <p:nvPr/>
        </p:nvCxnSpPr>
        <p:spPr>
          <a:xfrm flipV="1">
            <a:off x="5206076" y="2903451"/>
            <a:ext cx="2030220" cy="1618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C795A73-0321-4E65-BFBD-DC500478C8A5}"/>
              </a:ext>
            </a:extLst>
          </p:cNvPr>
          <p:cNvCxnSpPr/>
          <p:nvPr/>
        </p:nvCxnSpPr>
        <p:spPr>
          <a:xfrm>
            <a:off x="5206076" y="3042431"/>
            <a:ext cx="2016224" cy="89593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563F79F-37C4-4A13-B091-E64C657240FF}"/>
              </a:ext>
            </a:extLst>
          </p:cNvPr>
          <p:cNvSpPr txBox="1"/>
          <p:nvPr/>
        </p:nvSpPr>
        <p:spPr>
          <a:xfrm>
            <a:off x="4105661" y="3059668"/>
            <a:ext cx="93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PHP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048D2E2-3342-449D-A1E8-1C0BC4B8698C}"/>
              </a:ext>
            </a:extLst>
          </p:cNvPr>
          <p:cNvCxnSpPr>
            <a:cxnSpLocks/>
          </p:cNvCxnSpPr>
          <p:nvPr/>
        </p:nvCxnSpPr>
        <p:spPr>
          <a:xfrm flipH="1" flipV="1">
            <a:off x="4499991" y="1998824"/>
            <a:ext cx="1" cy="31474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6AC3A1E-D1E4-490C-86E9-FBD14ABD4976}"/>
              </a:ext>
            </a:extLst>
          </p:cNvPr>
          <p:cNvCxnSpPr>
            <a:cxnSpLocks/>
          </p:cNvCxnSpPr>
          <p:nvPr/>
        </p:nvCxnSpPr>
        <p:spPr>
          <a:xfrm>
            <a:off x="4644008" y="2016012"/>
            <a:ext cx="0" cy="29755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E57659-725E-4DB1-B9BA-4626DB367DE3}"/>
              </a:ext>
            </a:extLst>
          </p:cNvPr>
          <p:cNvSpPr txBox="1"/>
          <p:nvPr/>
        </p:nvSpPr>
        <p:spPr>
          <a:xfrm>
            <a:off x="629561" y="5562271"/>
            <a:ext cx="241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개발 효율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C35F35-1782-4986-9345-4AAA882FFB69}"/>
              </a:ext>
            </a:extLst>
          </p:cNvPr>
          <p:cNvSpPr txBox="1"/>
          <p:nvPr/>
        </p:nvSpPr>
        <p:spPr>
          <a:xfrm>
            <a:off x="3365864" y="5562271"/>
            <a:ext cx="241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보안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E926D3-9701-4AEC-A1FA-9610B2B54AED}"/>
              </a:ext>
            </a:extLst>
          </p:cNvPr>
          <p:cNvSpPr txBox="1"/>
          <p:nvPr/>
        </p:nvSpPr>
        <p:spPr>
          <a:xfrm>
            <a:off x="6097291" y="5562271"/>
            <a:ext cx="241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유지보수</a:t>
            </a:r>
          </a:p>
        </p:txBody>
      </p:sp>
    </p:spTree>
    <p:extLst>
      <p:ext uri="{BB962C8B-B14F-4D97-AF65-F5344CB8AC3E}">
        <p14:creationId xmlns:p14="http://schemas.microsoft.com/office/powerpoint/2010/main" val="350467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4B4AA-E56C-42B6-99A0-D57B9126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76872"/>
            <a:ext cx="7776864" cy="4048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33198A-03E0-40CA-B2B0-0900FC3E8DBA}"/>
              </a:ext>
            </a:extLst>
          </p:cNvPr>
          <p:cNvSpPr txBox="1"/>
          <p:nvPr/>
        </p:nvSpPr>
        <p:spPr>
          <a:xfrm>
            <a:off x="609600" y="1124744"/>
            <a:ext cx="193193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SYSTEM TABLE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FCBC7-220F-4BD0-91CF-124E072E52A3}"/>
              </a:ext>
            </a:extLst>
          </p:cNvPr>
          <p:cNvSpPr txBox="1"/>
          <p:nvPr/>
        </p:nvSpPr>
        <p:spPr>
          <a:xfrm>
            <a:off x="611560" y="16915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현재 시스템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설정값을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저장하는 고유 테이블</a:t>
            </a:r>
          </a:p>
        </p:txBody>
      </p:sp>
    </p:spTree>
    <p:extLst>
      <p:ext uri="{BB962C8B-B14F-4D97-AF65-F5344CB8AC3E}">
        <p14:creationId xmlns:p14="http://schemas.microsoft.com/office/powerpoint/2010/main" val="287186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3198A-03E0-40CA-B2B0-0900FC3E8DBA}"/>
              </a:ext>
            </a:extLst>
          </p:cNvPr>
          <p:cNvSpPr txBox="1"/>
          <p:nvPr/>
        </p:nvSpPr>
        <p:spPr>
          <a:xfrm>
            <a:off x="609600" y="1124744"/>
            <a:ext cx="216277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PRODUCT TABLE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FCBC7-220F-4BD0-91CF-124E072E52A3}"/>
              </a:ext>
            </a:extLst>
          </p:cNvPr>
          <p:cNvSpPr txBox="1"/>
          <p:nvPr/>
        </p:nvSpPr>
        <p:spPr>
          <a:xfrm>
            <a:off x="611560" y="16915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개별 데이터를 다루는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164196-3EB4-4783-9049-5D26BFEE8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" b="45800"/>
          <a:stretch/>
        </p:blipFill>
        <p:spPr>
          <a:xfrm>
            <a:off x="1103173" y="2281235"/>
            <a:ext cx="6937654" cy="387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3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3198A-03E0-40CA-B2B0-0900FC3E8DBA}"/>
              </a:ext>
            </a:extLst>
          </p:cNvPr>
          <p:cNvSpPr txBox="1"/>
          <p:nvPr/>
        </p:nvSpPr>
        <p:spPr>
          <a:xfrm>
            <a:off x="609600" y="1124744"/>
            <a:ext cx="307327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PRODUCT GROUP TABLE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FCBC7-220F-4BD0-91CF-124E072E52A3}"/>
              </a:ext>
            </a:extLst>
          </p:cNvPr>
          <p:cNvSpPr txBox="1"/>
          <p:nvPr/>
        </p:nvSpPr>
        <p:spPr>
          <a:xfrm>
            <a:off x="611560" y="16915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종류별 데이터를 다루는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7D3050-9252-4F11-97FC-77F1DE67A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" t="55250"/>
          <a:stretch/>
        </p:blipFill>
        <p:spPr>
          <a:xfrm>
            <a:off x="983488" y="2636912"/>
            <a:ext cx="717702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5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3198A-03E0-40CA-B2B0-0900FC3E8DBA}"/>
              </a:ext>
            </a:extLst>
          </p:cNvPr>
          <p:cNvSpPr txBox="1"/>
          <p:nvPr/>
        </p:nvSpPr>
        <p:spPr>
          <a:xfrm>
            <a:off x="609600" y="1124744"/>
            <a:ext cx="1593706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USER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TABLE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FCBC7-220F-4BD0-91CF-124E072E52A3}"/>
              </a:ext>
            </a:extLst>
          </p:cNvPr>
          <p:cNvSpPr txBox="1"/>
          <p:nvPr/>
        </p:nvSpPr>
        <p:spPr>
          <a:xfrm>
            <a:off x="611560" y="16915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유저 개별 데이터를 다루는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38DF1-D718-45B7-8A75-5E397AD1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0" y="2060848"/>
            <a:ext cx="6132839" cy="462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3198A-03E0-40CA-B2B0-0900FC3E8DBA}"/>
              </a:ext>
            </a:extLst>
          </p:cNvPr>
          <p:cNvSpPr txBox="1"/>
          <p:nvPr/>
        </p:nvSpPr>
        <p:spPr>
          <a:xfrm>
            <a:off x="609600" y="1124744"/>
            <a:ext cx="250421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USER GROUP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TABLE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FCBC7-220F-4BD0-91CF-124E072E52A3}"/>
              </a:ext>
            </a:extLst>
          </p:cNvPr>
          <p:cNvSpPr txBox="1"/>
          <p:nvPr/>
        </p:nvSpPr>
        <p:spPr>
          <a:xfrm>
            <a:off x="611560" y="16915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유저 그룹별 데이터를 다루는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167DFC-169C-4033-B23F-80E5B63A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28" y="2852936"/>
            <a:ext cx="7405143" cy="27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4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0" y="360974"/>
            <a:ext cx="7648575" cy="6858000"/>
          </a:xfrm>
          <a:custGeom>
            <a:avLst/>
            <a:gdLst>
              <a:gd name="connsiteX0" fmla="*/ 1066434 w 7648575"/>
              <a:gd name="connsiteY0" fmla="*/ 0 h 6858001"/>
              <a:gd name="connsiteX1" fmla="*/ 5902409 w 7648575"/>
              <a:gd name="connsiteY1" fmla="*/ 0 h 6858001"/>
              <a:gd name="connsiteX2" fmla="*/ 5902409 w 7648575"/>
              <a:gd name="connsiteY2" fmla="*/ 1 h 6858001"/>
              <a:gd name="connsiteX3" fmla="*/ 7353301 w 7648575"/>
              <a:gd name="connsiteY3" fmla="*/ 1 h 6858001"/>
              <a:gd name="connsiteX4" fmla="*/ 7353301 w 7648575"/>
              <a:gd name="connsiteY4" fmla="*/ 2 h 6858001"/>
              <a:gd name="connsiteX5" fmla="*/ 7648575 w 7648575"/>
              <a:gd name="connsiteY5" fmla="*/ 2 h 6858001"/>
              <a:gd name="connsiteX6" fmla="*/ 6142967 w 7648575"/>
              <a:gd name="connsiteY6" fmla="*/ 2800351 h 6858001"/>
              <a:gd name="connsiteX7" fmla="*/ 6498668 w 7648575"/>
              <a:gd name="connsiteY7" fmla="*/ 2800351 h 6858001"/>
              <a:gd name="connsiteX8" fmla="*/ 4317073 w 7648575"/>
              <a:gd name="connsiteY8" fmla="*/ 6858000 h 6858001"/>
              <a:gd name="connsiteX9" fmla="*/ 3961372 w 7648575"/>
              <a:gd name="connsiteY9" fmla="*/ 6858000 h 6858001"/>
              <a:gd name="connsiteX10" fmla="*/ 3961371 w 7648575"/>
              <a:gd name="connsiteY10" fmla="*/ 6858001 h 6858001"/>
              <a:gd name="connsiteX11" fmla="*/ 3666097 w 7648575"/>
              <a:gd name="connsiteY11" fmla="*/ 6858001 h 6858001"/>
              <a:gd name="connsiteX12" fmla="*/ 2476501 w 7648575"/>
              <a:gd name="connsiteY12" fmla="*/ 6858001 h 6858001"/>
              <a:gd name="connsiteX13" fmla="*/ 2181226 w 7648575"/>
              <a:gd name="connsiteY13" fmla="*/ 6858001 h 6858001"/>
              <a:gd name="connsiteX14" fmla="*/ 2181226 w 7648575"/>
              <a:gd name="connsiteY14" fmla="*/ 6858000 h 6858001"/>
              <a:gd name="connsiteX15" fmla="*/ 1352552 w 7648575"/>
              <a:gd name="connsiteY15" fmla="*/ 6858000 h 6858001"/>
              <a:gd name="connsiteX16" fmla="*/ 0 w 7648575"/>
              <a:gd name="connsiteY16" fmla="*/ 6858000 h 6858001"/>
              <a:gd name="connsiteX17" fmla="*/ 0 w 7648575"/>
              <a:gd name="connsiteY17" fmla="*/ 198351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648575" h="6858001">
                <a:moveTo>
                  <a:pt x="1066434" y="0"/>
                </a:moveTo>
                <a:lnTo>
                  <a:pt x="5902409" y="0"/>
                </a:lnTo>
                <a:lnTo>
                  <a:pt x="5902409" y="1"/>
                </a:lnTo>
                <a:lnTo>
                  <a:pt x="7353301" y="1"/>
                </a:lnTo>
                <a:lnTo>
                  <a:pt x="7353301" y="2"/>
                </a:lnTo>
                <a:lnTo>
                  <a:pt x="7648575" y="2"/>
                </a:lnTo>
                <a:lnTo>
                  <a:pt x="6142967" y="2800351"/>
                </a:lnTo>
                <a:lnTo>
                  <a:pt x="6498668" y="2800351"/>
                </a:lnTo>
                <a:lnTo>
                  <a:pt x="4317073" y="6858000"/>
                </a:lnTo>
                <a:lnTo>
                  <a:pt x="3961372" y="6858000"/>
                </a:lnTo>
                <a:lnTo>
                  <a:pt x="3961371" y="6858001"/>
                </a:lnTo>
                <a:lnTo>
                  <a:pt x="3666097" y="6858001"/>
                </a:lnTo>
                <a:lnTo>
                  <a:pt x="2476501" y="6858001"/>
                </a:lnTo>
                <a:lnTo>
                  <a:pt x="2181226" y="6858001"/>
                </a:lnTo>
                <a:lnTo>
                  <a:pt x="2181226" y="6858000"/>
                </a:lnTo>
                <a:lnTo>
                  <a:pt x="1352552" y="6858000"/>
                </a:lnTo>
                <a:lnTo>
                  <a:pt x="0" y="6858000"/>
                </a:lnTo>
                <a:lnTo>
                  <a:pt x="0" y="19835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11267" name="그룹 3"/>
          <p:cNvGrpSpPr>
            <a:grpSpLocks/>
          </p:cNvGrpSpPr>
          <p:nvPr/>
        </p:nvGrpSpPr>
        <p:grpSpPr bwMode="auto">
          <a:xfrm>
            <a:off x="763588" y="3144838"/>
            <a:ext cx="4351337" cy="2012950"/>
            <a:chOff x="4833938" y="2430461"/>
            <a:chExt cx="4351337" cy="2013638"/>
          </a:xfrm>
        </p:grpSpPr>
        <p:grpSp>
          <p:nvGrpSpPr>
            <p:cNvPr id="11270" name="그룹 1"/>
            <p:cNvGrpSpPr>
              <a:grpSpLocks/>
            </p:cNvGrpSpPr>
            <p:nvPr/>
          </p:nvGrpSpPr>
          <p:grpSpPr bwMode="auto">
            <a:xfrm>
              <a:off x="4833938" y="2430461"/>
              <a:ext cx="4351337" cy="400391"/>
              <a:chOff x="5240111" y="2091647"/>
              <a:chExt cx="4351338" cy="400438"/>
            </a:xfrm>
          </p:grpSpPr>
          <p:sp>
            <p:nvSpPr>
              <p:cNvPr id="11286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2091647"/>
                <a:ext cx="647700" cy="400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 eaLnBrk="1" latinLnBrk="1" hangingPunct="1"/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01.</a:t>
                </a:r>
                <a:endParaRPr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87" name="Text Box 5"/>
              <p:cNvSpPr txBox="1">
                <a:spLocks noChangeArrowheads="1"/>
              </p:cNvSpPr>
              <p:nvPr/>
            </p:nvSpPr>
            <p:spPr bwMode="auto">
              <a:xfrm>
                <a:off x="5833836" y="2091648"/>
                <a:ext cx="3757613" cy="400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프로젝트 개요</a:t>
                </a:r>
                <a:r>
                  <a:rPr kumimoji="0"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 </a:t>
                </a:r>
                <a:endParaRPr kumimoji="0"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71" name="그룹 2"/>
            <p:cNvGrpSpPr>
              <a:grpSpLocks/>
            </p:cNvGrpSpPr>
            <p:nvPr/>
          </p:nvGrpSpPr>
          <p:grpSpPr bwMode="auto">
            <a:xfrm>
              <a:off x="4833938" y="2752602"/>
              <a:ext cx="4348162" cy="401463"/>
              <a:chOff x="5243286" y="2568410"/>
              <a:chExt cx="4348163" cy="401510"/>
            </a:xfrm>
          </p:grpSpPr>
          <p:sp>
            <p:nvSpPr>
              <p:cNvPr id="11284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2569484"/>
                <a:ext cx="647700" cy="400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 eaLnBrk="1" latinLnBrk="1" hangingPunct="1"/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02.</a:t>
                </a:r>
                <a:endParaRPr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85" name="Text Box 5"/>
              <p:cNvSpPr txBox="1">
                <a:spLocks noChangeArrowheads="1"/>
              </p:cNvSpPr>
              <p:nvPr/>
            </p:nvSpPr>
            <p:spPr bwMode="auto">
              <a:xfrm>
                <a:off x="5838598" y="2568410"/>
                <a:ext cx="3752851" cy="400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설계 키워드</a:t>
                </a:r>
                <a:endParaRPr kumimoji="0"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72" name="그룹 3"/>
            <p:cNvGrpSpPr>
              <a:grpSpLocks/>
            </p:cNvGrpSpPr>
            <p:nvPr/>
          </p:nvGrpSpPr>
          <p:grpSpPr bwMode="auto">
            <a:xfrm>
              <a:off x="4833938" y="3075817"/>
              <a:ext cx="4351337" cy="400507"/>
              <a:chOff x="5240111" y="3045734"/>
              <a:chExt cx="4351338" cy="400554"/>
            </a:xfrm>
          </p:grpSpPr>
          <p:sp>
            <p:nvSpPr>
              <p:cNvPr id="11282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3045734"/>
                <a:ext cx="647700" cy="400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 eaLnBrk="1" latinLnBrk="1" hangingPunct="1"/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03.</a:t>
                </a:r>
                <a:endParaRPr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83" name="Text Box 5"/>
              <p:cNvSpPr txBox="1">
                <a:spLocks noChangeArrowheads="1"/>
              </p:cNvSpPr>
              <p:nvPr/>
            </p:nvSpPr>
            <p:spPr bwMode="auto">
              <a:xfrm>
                <a:off x="5833836" y="3045851"/>
                <a:ext cx="3757613" cy="400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백엔드 설계</a:t>
                </a:r>
                <a:endParaRPr kumimoji="0"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73" name="그룹 4"/>
            <p:cNvGrpSpPr>
              <a:grpSpLocks/>
            </p:cNvGrpSpPr>
            <p:nvPr/>
          </p:nvGrpSpPr>
          <p:grpSpPr bwMode="auto">
            <a:xfrm>
              <a:off x="4833938" y="3398075"/>
              <a:ext cx="4348161" cy="401008"/>
              <a:chOff x="5241699" y="3522953"/>
              <a:chExt cx="4348162" cy="401055"/>
            </a:xfrm>
          </p:grpSpPr>
          <p:sp>
            <p:nvSpPr>
              <p:cNvPr id="11280" name="Text Box 5"/>
              <p:cNvSpPr txBox="1">
                <a:spLocks noChangeArrowheads="1"/>
              </p:cNvSpPr>
              <p:nvPr/>
            </p:nvSpPr>
            <p:spPr bwMode="auto">
              <a:xfrm>
                <a:off x="5241699" y="3523572"/>
                <a:ext cx="647700" cy="400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 eaLnBrk="1" latinLnBrk="1" hangingPunct="1"/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04.</a:t>
                </a:r>
                <a:endParaRPr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81" name="Text Box 5"/>
              <p:cNvSpPr txBox="1">
                <a:spLocks noChangeArrowheads="1"/>
              </p:cNvSpPr>
              <p:nvPr/>
            </p:nvSpPr>
            <p:spPr bwMode="auto">
              <a:xfrm>
                <a:off x="5837011" y="3522953"/>
                <a:ext cx="3752850" cy="400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웹 </a:t>
                </a:r>
                <a:r>
                  <a:rPr kumimoji="0" lang="ko-KR" altLang="en-US" sz="2000" dirty="0" err="1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프론트엔드</a:t>
                </a:r>
                <a:r>
                  <a:rPr kumimoji="0" lang="ko-KR" altLang="en-US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 설계</a:t>
                </a:r>
                <a:endParaRPr kumimoji="0"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74" name="그룹 5"/>
            <p:cNvGrpSpPr>
              <a:grpSpLocks/>
            </p:cNvGrpSpPr>
            <p:nvPr/>
          </p:nvGrpSpPr>
          <p:grpSpPr bwMode="auto">
            <a:xfrm>
              <a:off x="4833938" y="3720835"/>
              <a:ext cx="4351336" cy="400622"/>
              <a:chOff x="5241699" y="3999823"/>
              <a:chExt cx="4351337" cy="400669"/>
            </a:xfrm>
          </p:grpSpPr>
          <p:sp>
            <p:nvSpPr>
              <p:cNvPr id="11278" name="Text Box 5"/>
              <p:cNvSpPr txBox="1">
                <a:spLocks noChangeArrowheads="1"/>
              </p:cNvSpPr>
              <p:nvPr/>
            </p:nvSpPr>
            <p:spPr bwMode="auto">
              <a:xfrm>
                <a:off x="5241699" y="3999823"/>
                <a:ext cx="647700" cy="400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 eaLnBrk="1" latinLnBrk="1" hangingPunct="1"/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05.</a:t>
                </a:r>
                <a:endParaRPr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79" name="Text Box 5"/>
              <p:cNvSpPr txBox="1">
                <a:spLocks noChangeArrowheads="1"/>
              </p:cNvSpPr>
              <p:nvPr/>
            </p:nvSpPr>
            <p:spPr bwMode="auto">
              <a:xfrm>
                <a:off x="5835424" y="4000055"/>
                <a:ext cx="3757612" cy="400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모바일 설계</a:t>
                </a:r>
                <a:endParaRPr kumimoji="0"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75" name="그룹 6"/>
            <p:cNvGrpSpPr>
              <a:grpSpLocks/>
            </p:cNvGrpSpPr>
            <p:nvPr/>
          </p:nvGrpSpPr>
          <p:grpSpPr bwMode="auto">
            <a:xfrm>
              <a:off x="4833938" y="4043209"/>
              <a:ext cx="4351337" cy="400890"/>
              <a:chOff x="5243286" y="4477158"/>
              <a:chExt cx="4351338" cy="400937"/>
            </a:xfrm>
          </p:grpSpPr>
          <p:sp>
            <p:nvSpPr>
              <p:cNvPr id="11276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4477659"/>
                <a:ext cx="647700" cy="400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 eaLnBrk="1" latinLnBrk="1" hangingPunct="1"/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06.</a:t>
                </a:r>
                <a:endParaRPr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77" name="Text Box 5"/>
              <p:cNvSpPr txBox="1">
                <a:spLocks noChangeArrowheads="1"/>
              </p:cNvSpPr>
              <p:nvPr/>
            </p:nvSpPr>
            <p:spPr bwMode="auto">
              <a:xfrm>
                <a:off x="5837011" y="4477158"/>
                <a:ext cx="3757613" cy="400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000" dirty="0">
                    <a:latin typeface="나눔명조" panose="02020603020101020101" pitchFamily="18" charset="-127"/>
                    <a:ea typeface="나눔명조" panose="02020603020101020101" pitchFamily="18" charset="-127"/>
                    <a:cs typeface="Arial" panose="020B0604020202020204" pitchFamily="34" charset="0"/>
                  </a:rPr>
                  <a:t>사용 프로세스</a:t>
                </a:r>
                <a:endParaRPr kumimoji="0" lang="ko-KR" altLang="ko-KR" sz="2000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243" name="TextBox 19"/>
          <p:cNvSpPr txBox="1">
            <a:spLocks noChangeArrowheads="1"/>
          </p:cNvSpPr>
          <p:nvPr/>
        </p:nvSpPr>
        <p:spPr bwMode="auto">
          <a:xfrm>
            <a:off x="777875" y="2087563"/>
            <a:ext cx="505618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4500" b="1" spc="-150" dirty="0"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815975" y="1878013"/>
            <a:ext cx="50387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</a:pPr>
            <a:r>
              <a:rPr kumimoji="0"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&lt;</a:t>
            </a:r>
            <a:r>
              <a:rPr kumimoji="0"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곳간</a:t>
            </a:r>
            <a:r>
              <a:rPr kumimoji="0"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&gt;</a:t>
            </a:r>
            <a:r>
              <a:rPr kumimoji="0"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 상위설계서</a:t>
            </a:r>
            <a:endParaRPr kumimoji="0"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3198A-03E0-40CA-B2B0-0900FC3E8DBA}"/>
              </a:ext>
            </a:extLst>
          </p:cNvPr>
          <p:cNvSpPr txBox="1"/>
          <p:nvPr/>
        </p:nvSpPr>
        <p:spPr>
          <a:xfrm>
            <a:off x="609600" y="1124744"/>
            <a:ext cx="2619628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USER SESSION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TABLE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FCBC7-220F-4BD0-91CF-124E072E52A3}"/>
              </a:ext>
            </a:extLst>
          </p:cNvPr>
          <p:cNvSpPr txBox="1"/>
          <p:nvPr/>
        </p:nvSpPr>
        <p:spPr>
          <a:xfrm>
            <a:off x="611560" y="16915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유저 세션을 다루는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D64F2F-1F00-4E24-B8BA-D6100FF3D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2" y="2540784"/>
            <a:ext cx="6876256" cy="32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0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3198A-03E0-40CA-B2B0-0900FC3E8DBA}"/>
              </a:ext>
            </a:extLst>
          </p:cNvPr>
          <p:cNvSpPr txBox="1"/>
          <p:nvPr/>
        </p:nvSpPr>
        <p:spPr>
          <a:xfrm>
            <a:off x="609600" y="1124744"/>
            <a:ext cx="1657826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RENT TABLE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FCBC7-220F-4BD0-91CF-124E072E52A3}"/>
              </a:ext>
            </a:extLst>
          </p:cNvPr>
          <p:cNvSpPr txBox="1"/>
          <p:nvPr/>
        </p:nvSpPr>
        <p:spPr>
          <a:xfrm>
            <a:off x="611560" y="16915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데이터를 다루는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7B823-46DB-4E0D-A9BB-445B2379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2614103"/>
            <a:ext cx="7092280" cy="33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87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API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08292-0225-4A7D-9022-C28DFF6C478E}"/>
              </a:ext>
            </a:extLst>
          </p:cNvPr>
          <p:cNvSpPr txBox="1"/>
          <p:nvPr/>
        </p:nvSpPr>
        <p:spPr>
          <a:xfrm>
            <a:off x="895675" y="1524813"/>
            <a:ext cx="7344816" cy="39703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PHP API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3A6E470-A5FA-4A0B-8899-4579A3CED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870221"/>
              </p:ext>
            </p:extLst>
          </p:nvPr>
        </p:nvGraphicFramePr>
        <p:xfrm>
          <a:off x="4315829" y="836712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5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CF13D0C-A1A8-4408-8A77-6D2E811B29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836712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76BF9CC-EA6F-4700-85C9-C46C15AC87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528638"/>
              </p:ext>
            </p:extLst>
          </p:nvPr>
        </p:nvGraphicFramePr>
        <p:xfrm>
          <a:off x="3491879" y="842620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6" r:id="rId5" imgW="1422000" imgH="1422000" progId="">
                  <p:embed/>
                </p:oleObj>
              </mc:Choice>
              <mc:Fallback>
                <p:oleObj r:id="rId5" imgW="1422000" imgH="14220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0BFB9358-A3EA-44E9-A40F-59E6C4D25C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842620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D282562B-A16F-4CF0-839E-79B806454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005655"/>
              </p:ext>
            </p:extLst>
          </p:nvPr>
        </p:nvGraphicFramePr>
        <p:xfrm>
          <a:off x="5139779" y="836712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7" r:id="rId7" imgW="1498320" imgH="1510920" progId="">
                  <p:embed/>
                </p:oleObj>
              </mc:Choice>
              <mc:Fallback>
                <p:oleObj r:id="rId7" imgW="1498320" imgH="1510920" progId="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3AD780CB-0CCD-44B8-8EE2-B73AFB26DD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836712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6875D9-C9F6-42F2-9B76-BE7C91A59E5F}"/>
              </a:ext>
            </a:extLst>
          </p:cNvPr>
          <p:cNvSpPr txBox="1"/>
          <p:nvPr/>
        </p:nvSpPr>
        <p:spPr>
          <a:xfrm>
            <a:off x="1324481" y="2492896"/>
            <a:ext cx="648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사용자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A2D3C-A1AD-4025-9A11-9A244D207703}"/>
              </a:ext>
            </a:extLst>
          </p:cNvPr>
          <p:cNvSpPr txBox="1"/>
          <p:nvPr/>
        </p:nvSpPr>
        <p:spPr>
          <a:xfrm>
            <a:off x="1318001" y="3006244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2A9CE-E92F-43DA-9C1E-EEC9E159D4E4}"/>
              </a:ext>
            </a:extLst>
          </p:cNvPr>
          <p:cNvSpPr txBox="1"/>
          <p:nvPr/>
        </p:nvSpPr>
        <p:spPr>
          <a:xfrm>
            <a:off x="1324481" y="3519592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C5B25-A739-4DE7-8121-F4C7EF03628F}"/>
              </a:ext>
            </a:extLst>
          </p:cNvPr>
          <p:cNvSpPr txBox="1"/>
          <p:nvPr/>
        </p:nvSpPr>
        <p:spPr>
          <a:xfrm>
            <a:off x="1318001" y="4032940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JSON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가공</a:t>
            </a: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0D01C17F-E6CC-43F6-86E7-C7B606AFA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13849"/>
              </p:ext>
            </p:extLst>
          </p:nvPr>
        </p:nvGraphicFramePr>
        <p:xfrm>
          <a:off x="4315829" y="5712737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8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73A6E470-A5FA-4A0B-8899-4579A3CED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5712737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D02AC3FF-7D05-4944-A719-C3C8AD21F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748602"/>
              </p:ext>
            </p:extLst>
          </p:nvPr>
        </p:nvGraphicFramePr>
        <p:xfrm>
          <a:off x="3491879" y="5718645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9" r:id="rId9" imgW="1422000" imgH="1422000" progId="">
                  <p:embed/>
                </p:oleObj>
              </mc:Choice>
              <mc:Fallback>
                <p:oleObj r:id="rId9" imgW="1422000" imgH="142200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F76BF9CC-EA6F-4700-85C9-C46C15AC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5718645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298899E-EE80-4D1F-9ECE-8912F3FB1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54394"/>
              </p:ext>
            </p:extLst>
          </p:nvPr>
        </p:nvGraphicFramePr>
        <p:xfrm>
          <a:off x="5139779" y="5712737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" r:id="rId10" imgW="1498320" imgH="1510920" progId="">
                  <p:embed/>
                </p:oleObj>
              </mc:Choice>
              <mc:Fallback>
                <p:oleObj r:id="rId10" imgW="1498320" imgH="1510920" progId="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D282562B-A16F-4CF0-839E-79B806454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5712737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3A05382-33DD-4345-A2BF-A392249D9901}"/>
              </a:ext>
            </a:extLst>
          </p:cNvPr>
          <p:cNvSpPr txBox="1"/>
          <p:nvPr/>
        </p:nvSpPr>
        <p:spPr>
          <a:xfrm>
            <a:off x="3725703" y="1988840"/>
            <a:ext cx="168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POST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검사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00CD0E-C183-4985-A517-E4122D2CB5BB}"/>
              </a:ext>
            </a:extLst>
          </p:cNvPr>
          <p:cNvSpPr txBox="1"/>
          <p:nvPr/>
        </p:nvSpPr>
        <p:spPr>
          <a:xfrm>
            <a:off x="3725702" y="4509120"/>
            <a:ext cx="168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JSON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출력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059896-EBC9-4F0B-B5CA-90D0C9991425}"/>
              </a:ext>
            </a:extLst>
          </p:cNvPr>
          <p:cNvCxnSpPr>
            <a:cxnSpLocks/>
          </p:cNvCxnSpPr>
          <p:nvPr/>
        </p:nvCxnSpPr>
        <p:spPr>
          <a:xfrm>
            <a:off x="4568083" y="1412776"/>
            <a:ext cx="3917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B9B61E5-ABFF-4680-AEA6-7C3B38796299}"/>
              </a:ext>
            </a:extLst>
          </p:cNvPr>
          <p:cNvCxnSpPr>
            <a:cxnSpLocks/>
          </p:cNvCxnSpPr>
          <p:nvPr/>
        </p:nvCxnSpPr>
        <p:spPr>
          <a:xfrm>
            <a:off x="4568083" y="4950151"/>
            <a:ext cx="3917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4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API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08292-0225-4A7D-9022-C28DFF6C478E}"/>
              </a:ext>
            </a:extLst>
          </p:cNvPr>
          <p:cNvSpPr txBox="1"/>
          <p:nvPr/>
        </p:nvSpPr>
        <p:spPr>
          <a:xfrm>
            <a:off x="895675" y="1524813"/>
            <a:ext cx="7344816" cy="39703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PHP API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3A6E470-A5FA-4A0B-8899-4579A3CED1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5829" y="836712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73A6E470-A5FA-4A0B-8899-4579A3CED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836712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76BF9CC-EA6F-4700-85C9-C46C15AC87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1879" y="842620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5" r:id="rId5" imgW="1422000" imgH="1422000" progId="">
                  <p:embed/>
                </p:oleObj>
              </mc:Choice>
              <mc:Fallback>
                <p:oleObj r:id="rId5" imgW="1422000" imgH="142200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F76BF9CC-EA6F-4700-85C9-C46C15AC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842620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D282562B-A16F-4CF0-839E-79B8064540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9779" y="836712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6" r:id="rId7" imgW="1498320" imgH="1510920" progId="">
                  <p:embed/>
                </p:oleObj>
              </mc:Choice>
              <mc:Fallback>
                <p:oleObj r:id="rId7" imgW="1498320" imgH="1510920" progId="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D282562B-A16F-4CF0-839E-79B806454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836712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6875D9-C9F6-42F2-9B76-BE7C91A59E5F}"/>
              </a:ext>
            </a:extLst>
          </p:cNvPr>
          <p:cNvSpPr txBox="1"/>
          <p:nvPr/>
        </p:nvSpPr>
        <p:spPr>
          <a:xfrm>
            <a:off x="1311521" y="2038207"/>
            <a:ext cx="648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사용자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A2D3C-A1AD-4025-9A11-9A244D207703}"/>
              </a:ext>
            </a:extLst>
          </p:cNvPr>
          <p:cNvSpPr txBox="1"/>
          <p:nvPr/>
        </p:nvSpPr>
        <p:spPr>
          <a:xfrm>
            <a:off x="1327723" y="3864194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2A9CE-E92F-43DA-9C1E-EEC9E159D4E4}"/>
              </a:ext>
            </a:extLst>
          </p:cNvPr>
          <p:cNvSpPr txBox="1"/>
          <p:nvPr/>
        </p:nvSpPr>
        <p:spPr>
          <a:xfrm>
            <a:off x="1327723" y="4365104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C5B25-A739-4DE7-8121-F4C7EF03628F}"/>
              </a:ext>
            </a:extLst>
          </p:cNvPr>
          <p:cNvSpPr txBox="1"/>
          <p:nvPr/>
        </p:nvSpPr>
        <p:spPr>
          <a:xfrm>
            <a:off x="1318001" y="4869160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JSON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가공</a:t>
            </a: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0D01C17F-E6CC-43F6-86E7-C7B606AFA8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5829" y="5712737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7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0D01C17F-E6CC-43F6-86E7-C7B606AFA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5712737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D02AC3FF-7D05-4944-A719-C3C8AD21F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1879" y="5718645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8" r:id="rId9" imgW="1422000" imgH="1422000" progId="">
                  <p:embed/>
                </p:oleObj>
              </mc:Choice>
              <mc:Fallback>
                <p:oleObj r:id="rId9" imgW="1422000" imgH="1422000" progId="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D02AC3FF-7D05-4944-A719-C3C8AD21F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5718645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298899E-EE80-4D1F-9ECE-8912F3FB1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9779" y="5712737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9" r:id="rId10" imgW="1498320" imgH="1510920" progId="">
                  <p:embed/>
                </p:oleObj>
              </mc:Choice>
              <mc:Fallback>
                <p:oleObj r:id="rId10" imgW="1498320" imgH="1510920" progId="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298899E-EE80-4D1F-9ECE-8912F3FB1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5712737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4884E4-711F-4FB9-9994-E662F0FBD6C9}"/>
              </a:ext>
            </a:extLst>
          </p:cNvPr>
          <p:cNvSpPr txBox="1"/>
          <p:nvPr/>
        </p:nvSpPr>
        <p:spPr>
          <a:xfrm>
            <a:off x="1315014" y="2398293"/>
            <a:ext cx="6472800" cy="1290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최초 로그인 시 유저 키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세션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발급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유저 키는 마지막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 이후 일정 시간 이후 만료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이후 모든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 시 세션 키로 유저 판별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EAAF9A9-31B0-4A28-91D0-CEC761A52CC5}"/>
              </a:ext>
            </a:extLst>
          </p:cNvPr>
          <p:cNvCxnSpPr>
            <a:cxnSpLocks/>
          </p:cNvCxnSpPr>
          <p:nvPr/>
        </p:nvCxnSpPr>
        <p:spPr>
          <a:xfrm>
            <a:off x="4568083" y="1412776"/>
            <a:ext cx="3917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483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API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08292-0225-4A7D-9022-C28DFF6C478E}"/>
              </a:ext>
            </a:extLst>
          </p:cNvPr>
          <p:cNvSpPr txBox="1"/>
          <p:nvPr/>
        </p:nvSpPr>
        <p:spPr>
          <a:xfrm>
            <a:off x="895675" y="1524813"/>
            <a:ext cx="7344816" cy="39703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PHP API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3A6E470-A5FA-4A0B-8899-4579A3CED1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5829" y="836712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8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73A6E470-A5FA-4A0B-8899-4579A3CED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836712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76BF9CC-EA6F-4700-85C9-C46C15AC87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1879" y="842620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9" r:id="rId5" imgW="1422000" imgH="1422000" progId="">
                  <p:embed/>
                </p:oleObj>
              </mc:Choice>
              <mc:Fallback>
                <p:oleObj r:id="rId5" imgW="1422000" imgH="142200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F76BF9CC-EA6F-4700-85C9-C46C15AC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842620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D282562B-A16F-4CF0-839E-79B8064540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9779" y="836712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0" r:id="rId7" imgW="1498320" imgH="1510920" progId="">
                  <p:embed/>
                </p:oleObj>
              </mc:Choice>
              <mc:Fallback>
                <p:oleObj r:id="rId7" imgW="1498320" imgH="1510920" progId="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D282562B-A16F-4CF0-839E-79B806454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836712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6875D9-C9F6-42F2-9B76-BE7C91A59E5F}"/>
              </a:ext>
            </a:extLst>
          </p:cNvPr>
          <p:cNvSpPr txBox="1"/>
          <p:nvPr/>
        </p:nvSpPr>
        <p:spPr>
          <a:xfrm>
            <a:off x="1311521" y="2038207"/>
            <a:ext cx="648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사용자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A2D3C-A1AD-4025-9A11-9A244D207703}"/>
              </a:ext>
            </a:extLst>
          </p:cNvPr>
          <p:cNvSpPr txBox="1"/>
          <p:nvPr/>
        </p:nvSpPr>
        <p:spPr>
          <a:xfrm>
            <a:off x="1299199" y="2542263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2A9CE-E92F-43DA-9C1E-EEC9E159D4E4}"/>
              </a:ext>
            </a:extLst>
          </p:cNvPr>
          <p:cNvSpPr txBox="1"/>
          <p:nvPr/>
        </p:nvSpPr>
        <p:spPr>
          <a:xfrm>
            <a:off x="1327723" y="4365104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C5B25-A739-4DE7-8121-F4C7EF03628F}"/>
              </a:ext>
            </a:extLst>
          </p:cNvPr>
          <p:cNvSpPr txBox="1"/>
          <p:nvPr/>
        </p:nvSpPr>
        <p:spPr>
          <a:xfrm>
            <a:off x="1318001" y="4869160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JSON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가공</a:t>
            </a: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0D01C17F-E6CC-43F6-86E7-C7B606AFA8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5829" y="5712737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1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0D01C17F-E6CC-43F6-86E7-C7B606AFA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5712737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D02AC3FF-7D05-4944-A719-C3C8AD21F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1879" y="5718645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2" r:id="rId9" imgW="1422000" imgH="1422000" progId="">
                  <p:embed/>
                </p:oleObj>
              </mc:Choice>
              <mc:Fallback>
                <p:oleObj r:id="rId9" imgW="1422000" imgH="1422000" progId="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D02AC3FF-7D05-4944-A719-C3C8AD21F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5718645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298899E-EE80-4D1F-9ECE-8912F3FB1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9779" y="5712737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3" r:id="rId10" imgW="1498320" imgH="1510920" progId="">
                  <p:embed/>
                </p:oleObj>
              </mc:Choice>
              <mc:Fallback>
                <p:oleObj r:id="rId10" imgW="1498320" imgH="1510920" progId="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298899E-EE80-4D1F-9ECE-8912F3FB1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5712737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4884E4-711F-4FB9-9994-E662F0FBD6C9}"/>
              </a:ext>
            </a:extLst>
          </p:cNvPr>
          <p:cNvSpPr txBox="1"/>
          <p:nvPr/>
        </p:nvSpPr>
        <p:spPr>
          <a:xfrm>
            <a:off x="1299199" y="2907518"/>
            <a:ext cx="6472800" cy="1290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입력 값 무결성 검증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DB Query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핵심 코드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CA75E18-13C5-470E-8E87-29060621264E}"/>
              </a:ext>
            </a:extLst>
          </p:cNvPr>
          <p:cNvCxnSpPr>
            <a:cxnSpLocks/>
          </p:cNvCxnSpPr>
          <p:nvPr/>
        </p:nvCxnSpPr>
        <p:spPr>
          <a:xfrm>
            <a:off x="4568083" y="1412776"/>
            <a:ext cx="3917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8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API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08292-0225-4A7D-9022-C28DFF6C478E}"/>
              </a:ext>
            </a:extLst>
          </p:cNvPr>
          <p:cNvSpPr txBox="1"/>
          <p:nvPr/>
        </p:nvSpPr>
        <p:spPr>
          <a:xfrm>
            <a:off x="895675" y="1524813"/>
            <a:ext cx="7344816" cy="39703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PHP API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3A6E470-A5FA-4A0B-8899-4579A3CED1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5829" y="836712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6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73A6E470-A5FA-4A0B-8899-4579A3CED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836712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76BF9CC-EA6F-4700-85C9-C46C15AC87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1879" y="842620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7" r:id="rId5" imgW="1422000" imgH="1422000" progId="">
                  <p:embed/>
                </p:oleObj>
              </mc:Choice>
              <mc:Fallback>
                <p:oleObj r:id="rId5" imgW="1422000" imgH="142200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F76BF9CC-EA6F-4700-85C9-C46C15AC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842620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D282562B-A16F-4CF0-839E-79B8064540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9779" y="836712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8" r:id="rId7" imgW="1498320" imgH="1510920" progId="">
                  <p:embed/>
                </p:oleObj>
              </mc:Choice>
              <mc:Fallback>
                <p:oleObj r:id="rId7" imgW="1498320" imgH="1510920" progId="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D282562B-A16F-4CF0-839E-79B806454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836712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6875D9-C9F6-42F2-9B76-BE7C91A59E5F}"/>
              </a:ext>
            </a:extLst>
          </p:cNvPr>
          <p:cNvSpPr txBox="1"/>
          <p:nvPr/>
        </p:nvSpPr>
        <p:spPr>
          <a:xfrm>
            <a:off x="1311521" y="2038207"/>
            <a:ext cx="648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사용자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A2D3C-A1AD-4025-9A11-9A244D207703}"/>
              </a:ext>
            </a:extLst>
          </p:cNvPr>
          <p:cNvSpPr txBox="1"/>
          <p:nvPr/>
        </p:nvSpPr>
        <p:spPr>
          <a:xfrm>
            <a:off x="1299199" y="2542263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2A9CE-E92F-43DA-9C1E-EEC9E159D4E4}"/>
              </a:ext>
            </a:extLst>
          </p:cNvPr>
          <p:cNvSpPr txBox="1"/>
          <p:nvPr/>
        </p:nvSpPr>
        <p:spPr>
          <a:xfrm>
            <a:off x="1299199" y="3046319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C5B25-A739-4DE7-8121-F4C7EF03628F}"/>
              </a:ext>
            </a:extLst>
          </p:cNvPr>
          <p:cNvSpPr txBox="1"/>
          <p:nvPr/>
        </p:nvSpPr>
        <p:spPr>
          <a:xfrm>
            <a:off x="1318001" y="4869160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JSON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가공</a:t>
            </a: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0D01C17F-E6CC-43F6-86E7-C7B606AFA8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5829" y="5712737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9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0D01C17F-E6CC-43F6-86E7-C7B606AFA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5712737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D02AC3FF-7D05-4944-A719-C3C8AD21F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1879" y="5718645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0" r:id="rId9" imgW="1422000" imgH="1422000" progId="">
                  <p:embed/>
                </p:oleObj>
              </mc:Choice>
              <mc:Fallback>
                <p:oleObj r:id="rId9" imgW="1422000" imgH="1422000" progId="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D02AC3FF-7D05-4944-A719-C3C8AD21F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5718645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298899E-EE80-4D1F-9ECE-8912F3FB1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9779" y="5712737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1" r:id="rId10" imgW="1498320" imgH="1510920" progId="">
                  <p:embed/>
                </p:oleObj>
              </mc:Choice>
              <mc:Fallback>
                <p:oleObj r:id="rId10" imgW="1498320" imgH="1510920" progId="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298899E-EE80-4D1F-9ECE-8912F3FB1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5712737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4884E4-711F-4FB9-9994-E662F0FBD6C9}"/>
              </a:ext>
            </a:extLst>
          </p:cNvPr>
          <p:cNvSpPr txBox="1"/>
          <p:nvPr/>
        </p:nvSpPr>
        <p:spPr>
          <a:xfrm>
            <a:off x="1300330" y="3411878"/>
            <a:ext cx="6472800" cy="1290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시스템 로그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입력값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처리결과 저장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재고 로그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처리결과 저장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필요 시 실시간 알림 전송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1E1517-2371-4237-8F67-58FA8F870D09}"/>
              </a:ext>
            </a:extLst>
          </p:cNvPr>
          <p:cNvCxnSpPr>
            <a:cxnSpLocks/>
          </p:cNvCxnSpPr>
          <p:nvPr/>
        </p:nvCxnSpPr>
        <p:spPr>
          <a:xfrm>
            <a:off x="4568083" y="1412776"/>
            <a:ext cx="3917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77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API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08292-0225-4A7D-9022-C28DFF6C478E}"/>
              </a:ext>
            </a:extLst>
          </p:cNvPr>
          <p:cNvSpPr txBox="1"/>
          <p:nvPr/>
        </p:nvSpPr>
        <p:spPr>
          <a:xfrm>
            <a:off x="895675" y="1524813"/>
            <a:ext cx="7344816" cy="39703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PHP API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3A6E470-A5FA-4A0B-8899-4579A3CED1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5829" y="836712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0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73A6E470-A5FA-4A0B-8899-4579A3CED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836712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76BF9CC-EA6F-4700-85C9-C46C15AC87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1879" y="842620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1" r:id="rId5" imgW="1422000" imgH="1422000" progId="">
                  <p:embed/>
                </p:oleObj>
              </mc:Choice>
              <mc:Fallback>
                <p:oleObj r:id="rId5" imgW="1422000" imgH="142200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F76BF9CC-EA6F-4700-85C9-C46C15AC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842620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D282562B-A16F-4CF0-839E-79B8064540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9779" y="836712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2" r:id="rId7" imgW="1498320" imgH="1510920" progId="">
                  <p:embed/>
                </p:oleObj>
              </mc:Choice>
              <mc:Fallback>
                <p:oleObj r:id="rId7" imgW="1498320" imgH="1510920" progId="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D282562B-A16F-4CF0-839E-79B806454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836712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6875D9-C9F6-42F2-9B76-BE7C91A59E5F}"/>
              </a:ext>
            </a:extLst>
          </p:cNvPr>
          <p:cNvSpPr txBox="1"/>
          <p:nvPr/>
        </p:nvSpPr>
        <p:spPr>
          <a:xfrm>
            <a:off x="1311521" y="2038207"/>
            <a:ext cx="648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사용자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A2D3C-A1AD-4025-9A11-9A244D207703}"/>
              </a:ext>
            </a:extLst>
          </p:cNvPr>
          <p:cNvSpPr txBox="1"/>
          <p:nvPr/>
        </p:nvSpPr>
        <p:spPr>
          <a:xfrm>
            <a:off x="1299199" y="2542263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2A9CE-E92F-43DA-9C1E-EEC9E159D4E4}"/>
              </a:ext>
            </a:extLst>
          </p:cNvPr>
          <p:cNvSpPr txBox="1"/>
          <p:nvPr/>
        </p:nvSpPr>
        <p:spPr>
          <a:xfrm>
            <a:off x="1299199" y="3046319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C5B25-A739-4DE7-8121-F4C7EF03628F}"/>
              </a:ext>
            </a:extLst>
          </p:cNvPr>
          <p:cNvSpPr txBox="1"/>
          <p:nvPr/>
        </p:nvSpPr>
        <p:spPr>
          <a:xfrm>
            <a:off x="1291279" y="3550375"/>
            <a:ext cx="6480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JSON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가공</a:t>
            </a: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0D01C17F-E6CC-43F6-86E7-C7B606AFA8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5829" y="5712737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3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0D01C17F-E6CC-43F6-86E7-C7B606AFA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5829" y="5712737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D02AC3FF-7D05-4944-A719-C3C8AD21F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1879" y="5718645"/>
          <a:ext cx="512341" cy="5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4" r:id="rId9" imgW="1422000" imgH="1422000" progId="">
                  <p:embed/>
                </p:oleObj>
              </mc:Choice>
              <mc:Fallback>
                <p:oleObj r:id="rId9" imgW="1422000" imgH="1422000" progId="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D02AC3FF-7D05-4944-A719-C3C8AD21F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79" y="5718645"/>
                        <a:ext cx="512341" cy="5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298899E-EE80-4D1F-9ECE-8912F3FB1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9779" y="5712737"/>
          <a:ext cx="512342" cy="5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5" r:id="rId10" imgW="1498320" imgH="1510920" progId="">
                  <p:embed/>
                </p:oleObj>
              </mc:Choice>
              <mc:Fallback>
                <p:oleObj r:id="rId10" imgW="1498320" imgH="1510920" progId="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298899E-EE80-4D1F-9ECE-8912F3FB1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9779" y="5712737"/>
                        <a:ext cx="512342" cy="51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4884E4-711F-4FB9-9994-E662F0FBD6C9}"/>
              </a:ext>
            </a:extLst>
          </p:cNvPr>
          <p:cNvSpPr txBox="1"/>
          <p:nvPr/>
        </p:nvSpPr>
        <p:spPr>
          <a:xfrm>
            <a:off x="1291279" y="3922094"/>
            <a:ext cx="6472800" cy="94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처리결과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JSON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가공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JSON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출력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BAE13C8-D604-4661-9F3C-D0B45D6C9535}"/>
              </a:ext>
            </a:extLst>
          </p:cNvPr>
          <p:cNvCxnSpPr>
            <a:cxnSpLocks/>
          </p:cNvCxnSpPr>
          <p:nvPr/>
        </p:nvCxnSpPr>
        <p:spPr>
          <a:xfrm>
            <a:off x="4568083" y="1412776"/>
            <a:ext cx="3917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C6356A-0169-4715-8228-C3C38CFA8A7D}"/>
              </a:ext>
            </a:extLst>
          </p:cNvPr>
          <p:cNvCxnSpPr>
            <a:cxnSpLocks/>
          </p:cNvCxnSpPr>
          <p:nvPr/>
        </p:nvCxnSpPr>
        <p:spPr>
          <a:xfrm>
            <a:off x="4568083" y="4950151"/>
            <a:ext cx="3917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52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API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목록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540A1CF1-3FD4-4A2F-A2F5-ECDDE98AD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98522"/>
              </p:ext>
            </p:extLst>
          </p:nvPr>
        </p:nvGraphicFramePr>
        <p:xfrm>
          <a:off x="323528" y="764705"/>
          <a:ext cx="8424936" cy="51206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3320067605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1296270680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64064923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10522872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PHP 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PHP 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924022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Login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Product_group_add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재고 종류 추가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45898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Register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Product_group_modify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재고 종류 수정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702076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User_add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유저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Product_group_delete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재고 종류 삭제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05142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User_modify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유저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Rent_list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반출입</a:t>
                      </a:r>
                      <a:r>
                        <a:rPr lang="ko-KR" altLang="en-US" sz="1600" dirty="0"/>
                        <a:t> 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336912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User_delete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유저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Rent_add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반출입</a:t>
                      </a:r>
                      <a:r>
                        <a:rPr lang="ko-KR" altLang="en-US" sz="1600" dirty="0"/>
                        <a:t>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107224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User_group_add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유저 그룹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Rent_modify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반출입</a:t>
                      </a:r>
                      <a:r>
                        <a:rPr lang="ko-KR" altLang="en-US" sz="1600" dirty="0"/>
                        <a:t>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83708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User_group_modify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유저 그룹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Rent_delete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반출입</a:t>
                      </a:r>
                      <a:r>
                        <a:rPr lang="ko-KR" altLang="en-US" sz="1600" dirty="0"/>
                        <a:t>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54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User_group_delete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유저 그룹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Log_list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 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361134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Product_list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Log_add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156556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Product_add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Log_remove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5536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Product_delete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Log_type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 종류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79709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SYSTEM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시스템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33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63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자유형 12"/>
          <p:cNvSpPr/>
          <p:nvPr/>
        </p:nvSpPr>
        <p:spPr>
          <a:xfrm>
            <a:off x="0" y="0"/>
            <a:ext cx="482917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866" y="8820"/>
                </a:lnTo>
                <a:lnTo>
                  <a:pt x="16457" y="8820"/>
                </a:lnTo>
                <a:lnTo>
                  <a:pt x="6699" y="21600"/>
                </a:lnTo>
                <a:lnTo>
                  <a:pt x="5108" y="21600"/>
                </a:lnTo>
                <a:lnTo>
                  <a:pt x="510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Box 14"/>
          <p:cNvSpPr txBox="1"/>
          <p:nvPr/>
        </p:nvSpPr>
        <p:spPr>
          <a:xfrm>
            <a:off x="297239" y="2459504"/>
            <a:ext cx="2800292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0" spc="-300"/>
            </a:lvl1pPr>
          </a:lstStyle>
          <a:p>
            <a:r>
              <a:rPr>
                <a:latin typeface="+mn-ea"/>
                <a:ea typeface="+mn-ea"/>
              </a:rPr>
              <a:t>04</a:t>
            </a:r>
          </a:p>
        </p:txBody>
      </p:sp>
      <p:sp>
        <p:nvSpPr>
          <p:cNvPr id="306" name="TextBox 4"/>
          <p:cNvSpPr txBox="1"/>
          <p:nvPr/>
        </p:nvSpPr>
        <p:spPr>
          <a:xfrm>
            <a:off x="4127182" y="2936874"/>
            <a:ext cx="4704398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 spc="-150">
                <a:solidFill>
                  <a:srgbClr val="FFFFFF"/>
                </a:solidFill>
              </a:defRPr>
            </a:lvl1pPr>
          </a:lstStyle>
          <a:p>
            <a:r>
              <a:rPr>
                <a:latin typeface="+mn-ea"/>
                <a:ea typeface="+mn-ea"/>
              </a:rPr>
              <a:t>웹 프론트엔드 상위설계</a:t>
            </a:r>
          </a:p>
        </p:txBody>
      </p:sp>
      <p:sp>
        <p:nvSpPr>
          <p:cNvPr id="307" name="Text Box 5"/>
          <p:cNvSpPr txBox="1"/>
          <p:nvPr/>
        </p:nvSpPr>
        <p:spPr>
          <a:xfrm>
            <a:off x="4127182" y="3462130"/>
            <a:ext cx="470439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>
                <a:latin typeface="+mn-ea"/>
                <a:ea typeface="+mn-ea"/>
              </a:rPr>
              <a:t>Vue.js를 이용한 웹 프론트엔드 설계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환경</a:t>
            </a:r>
          </a:p>
        </p:txBody>
      </p:sp>
      <p:sp>
        <p:nvSpPr>
          <p:cNvPr id="310" name="TextBox 3"/>
          <p:cNvSpPr txBox="1"/>
          <p:nvPr/>
        </p:nvSpPr>
        <p:spPr>
          <a:xfrm>
            <a:off x="5076056" y="1930777"/>
            <a:ext cx="707884" cy="36933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+mj-ea"/>
                <a:ea typeface="+mj-ea"/>
              </a:rPr>
              <a:t>Vue.js</a:t>
            </a:r>
          </a:p>
        </p:txBody>
      </p:sp>
      <p:sp>
        <p:nvSpPr>
          <p:cNvPr id="311" name="TextBox 2"/>
          <p:cNvSpPr txBox="1"/>
          <p:nvPr/>
        </p:nvSpPr>
        <p:spPr>
          <a:xfrm>
            <a:off x="2695259" y="2486748"/>
            <a:ext cx="5521735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+mj-ea"/>
                <a:ea typeface="+mj-ea"/>
              </a:rPr>
              <a:t>컴포넌트 구조 기반 프론트엔드 프레임워크</a:t>
            </a:r>
          </a:p>
          <a:p>
            <a:pPr algn="ctr"/>
            <a:r>
              <a:rPr>
                <a:latin typeface="+mj-ea"/>
                <a:ea typeface="+mj-ea"/>
              </a:rPr>
              <a:t>SPA를 제작하는데 특화되어 있고</a:t>
            </a:r>
          </a:p>
          <a:p>
            <a:pPr algn="ctr"/>
            <a:r>
              <a:rPr>
                <a:latin typeface="+mj-ea"/>
                <a:ea typeface="+mj-ea"/>
              </a:rPr>
              <a:t>복잡도와 진입장벽이 낮다.</a:t>
            </a:r>
          </a:p>
        </p:txBody>
      </p:sp>
      <p:sp>
        <p:nvSpPr>
          <p:cNvPr id="312" name="TextBox 4"/>
          <p:cNvSpPr txBox="1"/>
          <p:nvPr/>
        </p:nvSpPr>
        <p:spPr>
          <a:xfrm>
            <a:off x="873303" y="5445223"/>
            <a:ext cx="74694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rPr>
                <a:latin typeface="+mj-ea"/>
                <a:ea typeface="+mj-ea"/>
              </a:rPr>
              <a:t>Vue.js를 이용한 웹 프론트엔드 개발</a:t>
            </a:r>
          </a:p>
          <a:p>
            <a:pPr algn="ctr"/>
            <a:r>
              <a:rPr>
                <a:latin typeface="+mj-ea"/>
                <a:ea typeface="+mj-ea"/>
              </a:rPr>
              <a:t>MVVM 패턴을 이용해 빠르고 가벼운 웹 개발 방식</a:t>
            </a:r>
            <a:r>
              <a:rPr>
                <a:latin typeface="+mj-ea"/>
                <a:ea typeface="+mj-ea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313" name="vueLogo.jpg" descr="vue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82" y="2173299"/>
            <a:ext cx="1472629" cy="201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4829175" cy="6858000"/>
          </a:xfrm>
          <a:custGeom>
            <a:avLst/>
            <a:gdLst>
              <a:gd name="connsiteX0" fmla="*/ 0 w 4829175"/>
              <a:gd name="connsiteY0" fmla="*/ 0 h 6858000"/>
              <a:gd name="connsiteX1" fmla="*/ 591579 w 4829175"/>
              <a:gd name="connsiteY1" fmla="*/ 0 h 6858000"/>
              <a:gd name="connsiteX2" fmla="*/ 1852835 w 4829175"/>
              <a:gd name="connsiteY2" fmla="*/ 0 h 6858000"/>
              <a:gd name="connsiteX3" fmla="*/ 4829175 w 4829175"/>
              <a:gd name="connsiteY3" fmla="*/ 0 h 6858000"/>
              <a:gd name="connsiteX4" fmla="*/ 3323567 w 4829175"/>
              <a:gd name="connsiteY4" fmla="*/ 2800350 h 6858000"/>
              <a:gd name="connsiteX5" fmla="*/ 3679268 w 4829175"/>
              <a:gd name="connsiteY5" fmla="*/ 2800350 h 6858000"/>
              <a:gd name="connsiteX6" fmla="*/ 1497673 w 4829175"/>
              <a:gd name="connsiteY6" fmla="*/ 6857999 h 6858000"/>
              <a:gd name="connsiteX7" fmla="*/ 1141972 w 4829175"/>
              <a:gd name="connsiteY7" fmla="*/ 6857999 h 6858000"/>
              <a:gd name="connsiteX8" fmla="*/ 1141971 w 4829175"/>
              <a:gd name="connsiteY8" fmla="*/ 6858000 h 6858000"/>
              <a:gd name="connsiteX9" fmla="*/ 0 w 4829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175" h="6858000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1520" y="2459504"/>
            <a:ext cx="289173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0" spc="-300" dirty="0">
                <a:ln>
                  <a:prstDash val="solid"/>
                </a:ln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4081463" y="2936875"/>
            <a:ext cx="47958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500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프로젝트 개요</a:t>
            </a:r>
            <a:endParaRPr kumimoji="0" lang="en-US" altLang="ko-KR" sz="35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4081463" y="3462338"/>
            <a:ext cx="47958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1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메이커스페이스 재고 및 반출입 관리 시스템</a:t>
            </a:r>
            <a:endParaRPr kumimoji="0" lang="en-US" altLang="ko-KR" sz="16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model.png" descr="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072" y="1976445"/>
            <a:ext cx="1895475" cy="1895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view.png" descr="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5" y="1986123"/>
            <a:ext cx="1895474" cy="1895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viewmodel.png" descr="viewmod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563" y="1986123"/>
            <a:ext cx="1895474" cy="1895475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MVVM 패턴</a:t>
            </a:r>
          </a:p>
        </p:txBody>
      </p:sp>
      <p:sp>
        <p:nvSpPr>
          <p:cNvPr id="319" name="TextBox 6"/>
          <p:cNvSpPr txBox="1"/>
          <p:nvPr/>
        </p:nvSpPr>
        <p:spPr>
          <a:xfrm>
            <a:off x="477258" y="5003884"/>
            <a:ext cx="818948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View와 Model사이에 ViewModel이 위치하는 구조의 디자인 패턴</a:t>
            </a:r>
          </a:p>
        </p:txBody>
      </p:sp>
      <p:sp>
        <p:nvSpPr>
          <p:cNvPr id="320" name="직선 화살표 연결선 20"/>
          <p:cNvSpPr/>
          <p:nvPr/>
        </p:nvSpPr>
        <p:spPr>
          <a:xfrm>
            <a:off x="1849321" y="2740031"/>
            <a:ext cx="2016225" cy="1"/>
          </a:xfrm>
          <a:prstGeom prst="line">
            <a:avLst/>
          </a:prstGeom>
          <a:ln w="17780">
            <a:solidFill>
              <a:srgbClr val="6F6F6F"/>
            </a:solidFill>
            <a:miter/>
            <a:tailEnd type="triangle"/>
          </a:ln>
        </p:spPr>
        <p:txBody>
          <a:bodyPr lIns="45719" rIns="45719"/>
          <a:lstStyle/>
          <a:p>
            <a:endParaRPr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21" name="TextBox 40"/>
          <p:cNvSpPr txBox="1"/>
          <p:nvPr/>
        </p:nvSpPr>
        <p:spPr>
          <a:xfrm>
            <a:off x="675280" y="5562270"/>
            <a:ext cx="232083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양방향 바인딩</a:t>
            </a:r>
          </a:p>
        </p:txBody>
      </p:sp>
      <p:sp>
        <p:nvSpPr>
          <p:cNvPr id="322" name="TextBox 41"/>
          <p:cNvSpPr txBox="1"/>
          <p:nvPr/>
        </p:nvSpPr>
        <p:spPr>
          <a:xfrm>
            <a:off x="3411584" y="5562270"/>
            <a:ext cx="232083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가볍고 빠른 속도</a:t>
            </a:r>
          </a:p>
        </p:txBody>
      </p:sp>
      <p:sp>
        <p:nvSpPr>
          <p:cNvPr id="323" name="TextBox 42"/>
          <p:cNvSpPr txBox="1"/>
          <p:nvPr/>
        </p:nvSpPr>
        <p:spPr>
          <a:xfrm>
            <a:off x="6143011" y="5562270"/>
            <a:ext cx="232083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쉬운 접근성</a:t>
            </a:r>
          </a:p>
        </p:txBody>
      </p:sp>
      <p:sp>
        <p:nvSpPr>
          <p:cNvPr id="324" name="직선 화살표 연결선 20"/>
          <p:cNvSpPr/>
          <p:nvPr/>
        </p:nvSpPr>
        <p:spPr>
          <a:xfrm flipH="1" flipV="1">
            <a:off x="1849321" y="3108332"/>
            <a:ext cx="2016225" cy="1"/>
          </a:xfrm>
          <a:prstGeom prst="line">
            <a:avLst/>
          </a:prstGeom>
          <a:ln w="17780">
            <a:solidFill>
              <a:srgbClr val="6F6F6F"/>
            </a:solidFill>
            <a:miter/>
            <a:tailEnd type="triangle"/>
          </a:ln>
        </p:spPr>
        <p:txBody>
          <a:bodyPr lIns="45719" rIns="45719"/>
          <a:lstStyle/>
          <a:p>
            <a:endParaRPr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25" name="직선 화살표 연결선 20"/>
          <p:cNvSpPr/>
          <p:nvPr/>
        </p:nvSpPr>
        <p:spPr>
          <a:xfrm>
            <a:off x="5247687" y="2740031"/>
            <a:ext cx="2016225" cy="1"/>
          </a:xfrm>
          <a:prstGeom prst="line">
            <a:avLst/>
          </a:prstGeom>
          <a:ln w="17780">
            <a:solidFill>
              <a:srgbClr val="6F6F6F"/>
            </a:solidFill>
            <a:miter/>
            <a:tailEnd type="triangle"/>
          </a:ln>
        </p:spPr>
        <p:txBody>
          <a:bodyPr lIns="45719" rIns="45719"/>
          <a:lstStyle/>
          <a:p>
            <a:endParaRPr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26" name="직선 화살표 연결선 20"/>
          <p:cNvSpPr/>
          <p:nvPr/>
        </p:nvSpPr>
        <p:spPr>
          <a:xfrm flipH="1" flipV="1">
            <a:off x="5247687" y="3108332"/>
            <a:ext cx="2016225" cy="1"/>
          </a:xfrm>
          <a:prstGeom prst="line">
            <a:avLst/>
          </a:prstGeom>
          <a:ln w="17780">
            <a:solidFill>
              <a:srgbClr val="6F6F6F"/>
            </a:solidFill>
            <a:miter/>
            <a:tailEnd type="triangle"/>
          </a:ln>
        </p:spPr>
        <p:txBody>
          <a:bodyPr lIns="45719" rIns="45719"/>
          <a:lstStyle/>
          <a:p>
            <a:endParaRPr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뷰 설계</a:t>
            </a:r>
          </a:p>
        </p:txBody>
      </p:sp>
      <p:graphicFrame>
        <p:nvGraphicFramePr>
          <p:cNvPr id="329" name="표 11"/>
          <p:cNvGraphicFramePr/>
          <p:nvPr>
            <p:extLst>
              <p:ext uri="{D42A27DB-BD31-4B8C-83A1-F6EECF244321}">
                <p14:modId xmlns:p14="http://schemas.microsoft.com/office/powerpoint/2010/main" val="1973157412"/>
              </p:ext>
            </p:extLst>
          </p:nvPr>
        </p:nvGraphicFramePr>
        <p:xfrm>
          <a:off x="323527" y="764705"/>
          <a:ext cx="8424935" cy="4226192"/>
        </p:xfrm>
        <a:graphic>
          <a:graphicData uri="http://schemas.openxmlformats.org/drawingml/2006/table">
            <a:tbl>
              <a:tblPr firstRow="1"/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0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bg1"/>
                          </a:solidFill>
                          <a:sym typeface="나눔명조"/>
                        </a:rPr>
                        <a:t>초기</a:t>
                      </a:r>
                      <a:r>
                        <a:rPr b="1" dirty="0">
                          <a:solidFill>
                            <a:schemeClr val="bg1"/>
                          </a:solidFill>
                          <a:sym typeface="나눔명조"/>
                        </a:rPr>
                        <a:t> </a:t>
                      </a:r>
                      <a:r>
                        <a:rPr b="1" dirty="0" err="1">
                          <a:solidFill>
                            <a:schemeClr val="bg1"/>
                          </a:solidFill>
                          <a:sym typeface="나눔명조"/>
                        </a:rPr>
                        <a:t>페이지</a:t>
                      </a:r>
                      <a:endParaRPr b="1" dirty="0">
                        <a:solidFill>
                          <a:schemeClr val="bg1"/>
                        </a:solidFill>
                        <a:sym typeface="나눔명조"/>
                      </a:endParaRPr>
                    </a:p>
                  </a:txBody>
                  <a:tcPr marL="45720" marR="45720" anchor="ctr" horzOverflow="overflow">
                    <a:lnL w="6350">
                      <a:solidFill>
                        <a:schemeClr val="accent5"/>
                      </a:solidFill>
                      <a:miter/>
                    </a:lnL>
                    <a:lnB w="6350">
                      <a:solidFill>
                        <a:schemeClr val="accent5">
                          <a:lumOff val="31372"/>
                        </a:schemeClr>
                      </a:solidFill>
                      <a:miter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bg1"/>
                          </a:solidFill>
                          <a:sym typeface="나눔명조"/>
                        </a:rPr>
                        <a:t>메인</a:t>
                      </a:r>
                      <a:r>
                        <a:rPr b="1" dirty="0">
                          <a:solidFill>
                            <a:schemeClr val="bg1"/>
                          </a:solidFill>
                          <a:sym typeface="나눔명조"/>
                        </a:rPr>
                        <a:t> </a:t>
                      </a:r>
                      <a:r>
                        <a:rPr b="1" dirty="0" err="1">
                          <a:solidFill>
                            <a:schemeClr val="bg1"/>
                          </a:solidFill>
                          <a:sym typeface="나눔명조"/>
                        </a:rPr>
                        <a:t>페이지</a:t>
                      </a:r>
                      <a:endParaRPr b="1" dirty="0">
                        <a:solidFill>
                          <a:schemeClr val="bg1"/>
                        </a:solidFill>
                        <a:sym typeface="나눔명조"/>
                      </a:endParaRPr>
                    </a:p>
                  </a:txBody>
                  <a:tcPr marL="45720" marR="45720" anchor="ctr" horzOverflow="overflow">
                    <a:lnB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bg1"/>
                          </a:solidFill>
                          <a:sym typeface="나눔명조"/>
                        </a:rPr>
                        <a:t>내부</a:t>
                      </a:r>
                      <a:r>
                        <a:rPr b="1" dirty="0">
                          <a:solidFill>
                            <a:schemeClr val="bg1"/>
                          </a:solidFill>
                          <a:sym typeface="나눔명조"/>
                        </a:rPr>
                        <a:t> 탭</a:t>
                      </a:r>
                    </a:p>
                  </a:txBody>
                  <a:tcPr marL="45720" marR="45720" anchor="ctr" horzOverflow="overflow">
                    <a:lnB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ym typeface="나눔명조"/>
                        </a:defRPr>
                      </a:pPr>
                      <a:r>
                        <a:rPr dirty="0" err="1">
                          <a:solidFill>
                            <a:schemeClr val="bg1"/>
                          </a:solidFill>
                        </a:rPr>
                        <a:t>역할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 horzOverflow="overflow">
                    <a:lnR w="6350">
                      <a:solidFill>
                        <a:schemeClr val="accent5"/>
                      </a:solidFill>
                      <a:miter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 rowSpan="7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로그인 / 회원가입 페이지</a:t>
                      </a:r>
                    </a:p>
                  </a:txBody>
                  <a:tcPr marL="45720" marR="45720" anchor="ctr" horzOverflow="overflow">
                    <a:lnL w="6350">
                      <a:solidFill>
                        <a:schemeClr val="accent5">
                          <a:lumOff val="31372"/>
                        </a:schemeClr>
                      </a:solidFill>
                      <a:miter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6350">
                      <a:solidFill>
                        <a:schemeClr val="accent5">
                          <a:lumOff val="31372"/>
                        </a:schemeClr>
                      </a:solidFill>
                      <a:miter/>
                    </a:lnT>
                    <a:lnB w="6350">
                      <a:solidFill>
                        <a:schemeClr val="accent5">
                          <a:lumOff val="31372"/>
                        </a:schemeClr>
                      </a:solidFill>
                      <a:miter/>
                    </a:lnB>
                  </a:tcPr>
                </a:tc>
                <a:tc rowSpan="5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 err="1">
                          <a:sym typeface="나눔명조"/>
                        </a:rPr>
                        <a:t>관리자</a:t>
                      </a:r>
                      <a:r>
                        <a:rPr sz="1600" dirty="0">
                          <a:sym typeface="나눔명조"/>
                        </a:rPr>
                        <a:t> </a:t>
                      </a:r>
                      <a:r>
                        <a:rPr sz="1600" dirty="0" err="1">
                          <a:sym typeface="나눔명조"/>
                        </a:rPr>
                        <a:t>페이지</a:t>
                      </a:r>
                      <a:endParaRPr sz="1600" dirty="0">
                        <a:sym typeface="나눔명조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 err="1">
                          <a:sym typeface="나눔명조"/>
                        </a:rPr>
                        <a:t>재고</a:t>
                      </a:r>
                      <a:r>
                        <a:rPr sz="1600" dirty="0">
                          <a:sym typeface="나눔명조"/>
                        </a:rPr>
                        <a:t> </a:t>
                      </a:r>
                      <a:r>
                        <a:rPr sz="1600" dirty="0" err="1">
                          <a:sym typeface="나눔명조"/>
                        </a:rPr>
                        <a:t>대시보드</a:t>
                      </a:r>
                      <a:endParaRPr sz="1600" dirty="0">
                        <a:sym typeface="나눔명조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 err="1">
                          <a:sym typeface="나눔명조"/>
                        </a:rPr>
                        <a:t>현재</a:t>
                      </a:r>
                      <a:r>
                        <a:rPr sz="1600" dirty="0">
                          <a:sym typeface="나눔명조"/>
                        </a:rPr>
                        <a:t> </a:t>
                      </a:r>
                      <a:r>
                        <a:rPr sz="1600" dirty="0" err="1">
                          <a:sym typeface="나눔명조"/>
                        </a:rPr>
                        <a:t>재고</a:t>
                      </a:r>
                      <a:r>
                        <a:rPr sz="1600" dirty="0">
                          <a:sym typeface="나눔명조"/>
                        </a:rPr>
                        <a:t> </a:t>
                      </a:r>
                      <a:r>
                        <a:rPr sz="1600" dirty="0" err="1">
                          <a:sym typeface="나눔명조"/>
                        </a:rPr>
                        <a:t>상황</a:t>
                      </a:r>
                      <a:r>
                        <a:rPr sz="1600" dirty="0">
                          <a:sym typeface="나눔명조"/>
                        </a:rPr>
                        <a:t> </a:t>
                      </a:r>
                      <a:r>
                        <a:rPr sz="1600" dirty="0" err="1">
                          <a:sym typeface="나눔명조"/>
                        </a:rPr>
                        <a:t>OverView</a:t>
                      </a:r>
                      <a:endParaRPr sz="1600" dirty="0">
                        <a:sym typeface="나눔명조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6350">
                      <a:solidFill>
                        <a:schemeClr val="accent5"/>
                      </a:solidFill>
                      <a:miter/>
                    </a:lnR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재고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재고 항목 상세, 로그, 일괄 관리, 재고 검사 기능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6350">
                      <a:solidFill>
                        <a:schemeClr val="accent5"/>
                      </a:solidFill>
                      <a:miter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반출입 대시보드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현재 반출입 상황 OverView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6350">
                      <a:solidFill>
                        <a:schemeClr val="accent5"/>
                      </a:solidFill>
                      <a:miter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반출입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반출입 현황, 로그, 항목 상세 기능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6350">
                      <a:solidFill>
                        <a:schemeClr val="accent5"/>
                      </a:solidFill>
                      <a:miter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78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설정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관리자용 시스템 기능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6350">
                      <a:solidFill>
                        <a:schemeClr val="accent5"/>
                      </a:solidFill>
                      <a:miter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defRPr sz="1800">
                          <a:sym typeface="나눔명조"/>
                        </a:defRPr>
                      </a:pPr>
                      <a:r>
                        <a:rPr sz="1600"/>
                        <a:t>사용자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대여 대시보드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대여 현황 및 관리 기능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6350">
                      <a:solidFill>
                        <a:schemeClr val="accent5"/>
                      </a:solidFill>
                      <a:miter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78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ym typeface="나눔명조"/>
                        </a:rPr>
                        <a:t>대여 신청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 err="1">
                          <a:sym typeface="나눔명조"/>
                        </a:rPr>
                        <a:t>대여</a:t>
                      </a:r>
                      <a:r>
                        <a:rPr sz="1600" dirty="0">
                          <a:sym typeface="나눔명조"/>
                        </a:rPr>
                        <a:t> </a:t>
                      </a:r>
                      <a:r>
                        <a:rPr sz="1600" dirty="0" err="1">
                          <a:sym typeface="나눔명조"/>
                        </a:rPr>
                        <a:t>신청</a:t>
                      </a:r>
                      <a:r>
                        <a:rPr sz="1600" dirty="0">
                          <a:sym typeface="나눔명조"/>
                        </a:rPr>
                        <a:t> </a:t>
                      </a:r>
                      <a:r>
                        <a:rPr sz="1600" dirty="0" err="1">
                          <a:sym typeface="나눔명조"/>
                        </a:rPr>
                        <a:t>기능</a:t>
                      </a:r>
                      <a:endParaRPr sz="1600" dirty="0">
                        <a:sym typeface="나눔명조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5">
                          <a:lumOff val="31372"/>
                        </a:schemeClr>
                      </a:solidFill>
                      <a:miter lim="400000"/>
                    </a:lnL>
                    <a:lnR w="6350">
                      <a:solidFill>
                        <a:schemeClr val="accent5"/>
                      </a:solidFill>
                      <a:miter/>
                    </a:lnR>
                    <a:lnT w="6350">
                      <a:solidFill>
                        <a:schemeClr val="accent5"/>
                      </a:solidFill>
                      <a:miter/>
                    </a:lnT>
                    <a:lnB w="6350">
                      <a:solidFill>
                        <a:schemeClr val="accent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프로세스 설계</a:t>
            </a:r>
          </a:p>
        </p:txBody>
      </p:sp>
      <p:sp>
        <p:nvSpPr>
          <p:cNvPr id="332" name="TextBox 2"/>
          <p:cNvSpPr txBox="1"/>
          <p:nvPr/>
        </p:nvSpPr>
        <p:spPr>
          <a:xfrm>
            <a:off x="895674" y="1524812"/>
            <a:ext cx="7344818" cy="3825241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View</a:t>
            </a: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</p:txBody>
      </p:sp>
      <p:grpSp>
        <p:nvGrpSpPr>
          <p:cNvPr id="335" name="TextBox 6"/>
          <p:cNvGrpSpPr/>
          <p:nvPr/>
        </p:nvGrpSpPr>
        <p:grpSpPr>
          <a:xfrm>
            <a:off x="1311520" y="2038206"/>
            <a:ext cx="6479788" cy="355601"/>
            <a:chOff x="0" y="0"/>
            <a:chExt cx="6479786" cy="355600"/>
          </a:xfrm>
        </p:grpSpPr>
        <p:sp>
          <p:nvSpPr>
            <p:cNvPr id="333" name="직사각형"/>
            <p:cNvSpPr/>
            <p:nvPr/>
          </p:nvSpPr>
          <p:spPr>
            <a:xfrm>
              <a:off x="-1" y="-1"/>
              <a:ext cx="6479788" cy="355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4" name="로그인 / 회원가입 페이지"/>
            <p:cNvSpPr txBox="1"/>
            <p:nvPr/>
          </p:nvSpPr>
          <p:spPr>
            <a:xfrm>
              <a:off x="45563" y="-1"/>
              <a:ext cx="6388451" cy="34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로그인 / 회원가입 페이지</a:t>
              </a:r>
            </a:p>
          </p:txBody>
        </p:sp>
      </p:grpSp>
      <p:sp>
        <p:nvSpPr>
          <p:cNvPr id="336" name="TextBox 7"/>
          <p:cNvSpPr txBox="1"/>
          <p:nvPr/>
        </p:nvSpPr>
        <p:spPr>
          <a:xfrm>
            <a:off x="1311054" y="3889593"/>
            <a:ext cx="6480721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404040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9" name="TextBox 15"/>
          <p:cNvGrpSpPr/>
          <p:nvPr/>
        </p:nvGrpSpPr>
        <p:grpSpPr>
          <a:xfrm>
            <a:off x="1318202" y="2386039"/>
            <a:ext cx="6466424" cy="1294344"/>
            <a:chOff x="0" y="0"/>
            <a:chExt cx="6466423" cy="1294342"/>
          </a:xfrm>
        </p:grpSpPr>
        <p:sp>
          <p:nvSpPr>
            <p:cNvPr id="337" name="직사각형"/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8" name="Login, Register…"/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Login, Register</a:t>
              </a: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User_add, User_modify, User_delete</a:t>
              </a: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User_group_add, User_group_modify, User_group_delete</a:t>
              </a:r>
            </a:p>
          </p:txBody>
        </p:sp>
      </p:grpSp>
      <p:sp>
        <p:nvSpPr>
          <p:cNvPr id="340" name="TextBox 7"/>
          <p:cNvSpPr txBox="1"/>
          <p:nvPr/>
        </p:nvSpPr>
        <p:spPr>
          <a:xfrm>
            <a:off x="1330238" y="3889593"/>
            <a:ext cx="3256418" cy="36933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sp>
        <p:nvSpPr>
          <p:cNvPr id="341" name="TextBox 7"/>
          <p:cNvSpPr txBox="1"/>
          <p:nvPr/>
        </p:nvSpPr>
        <p:spPr>
          <a:xfrm>
            <a:off x="4582744" y="3889593"/>
            <a:ext cx="3231017" cy="36933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535353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사용자 페이지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프로세스 설계</a:t>
            </a:r>
          </a:p>
        </p:txBody>
      </p:sp>
      <p:sp>
        <p:nvSpPr>
          <p:cNvPr id="344" name="TextBox 2"/>
          <p:cNvSpPr txBox="1"/>
          <p:nvPr/>
        </p:nvSpPr>
        <p:spPr>
          <a:xfrm>
            <a:off x="895674" y="1524812"/>
            <a:ext cx="7344818" cy="3825241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View</a:t>
            </a: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</p:txBody>
      </p:sp>
      <p:sp>
        <p:nvSpPr>
          <p:cNvPr id="345" name="TextBox 6"/>
          <p:cNvSpPr txBox="1"/>
          <p:nvPr/>
        </p:nvSpPr>
        <p:spPr>
          <a:xfrm>
            <a:off x="1301058" y="2042440"/>
            <a:ext cx="6477001" cy="360256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로그인 / 회원가입 페이지</a:t>
            </a:r>
          </a:p>
        </p:txBody>
      </p:sp>
      <p:sp>
        <p:nvSpPr>
          <p:cNvPr id="346" name="TextBox 7"/>
          <p:cNvSpPr txBox="1"/>
          <p:nvPr/>
        </p:nvSpPr>
        <p:spPr>
          <a:xfrm>
            <a:off x="1299198" y="2542263"/>
            <a:ext cx="6480721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404040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API 요청 처리</a:t>
            </a:r>
          </a:p>
        </p:txBody>
      </p:sp>
      <p:grpSp>
        <p:nvGrpSpPr>
          <p:cNvPr id="349" name="TextBox 15"/>
          <p:cNvGrpSpPr/>
          <p:nvPr/>
        </p:nvGrpSpPr>
        <p:grpSpPr>
          <a:xfrm>
            <a:off x="1302919" y="3250370"/>
            <a:ext cx="6473280" cy="1290577"/>
            <a:chOff x="0" y="0"/>
            <a:chExt cx="6473279" cy="1290576"/>
          </a:xfrm>
        </p:grpSpPr>
        <p:sp>
          <p:nvSpPr>
            <p:cNvPr id="347" name="직사각형"/>
            <p:cNvSpPr/>
            <p:nvPr/>
          </p:nvSpPr>
          <p:spPr>
            <a:xfrm>
              <a:off x="-1" y="-1"/>
              <a:ext cx="6473281" cy="1290578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48" name="Product_list"/>
            <p:cNvSpPr txBox="1"/>
            <p:nvPr/>
          </p:nvSpPr>
          <p:spPr>
            <a:xfrm>
              <a:off x="45723" y="-1"/>
              <a:ext cx="6381834" cy="1158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Product_list</a:t>
              </a:r>
            </a:p>
          </p:txBody>
        </p:sp>
      </p:grpSp>
      <p:sp>
        <p:nvSpPr>
          <p:cNvPr id="350" name="TextBox 7"/>
          <p:cNvSpPr txBox="1"/>
          <p:nvPr/>
        </p:nvSpPr>
        <p:spPr>
          <a:xfrm>
            <a:off x="1297797" y="2542263"/>
            <a:ext cx="3256418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sp>
        <p:nvSpPr>
          <p:cNvPr id="351" name="TextBox 7"/>
          <p:cNvSpPr txBox="1"/>
          <p:nvPr/>
        </p:nvSpPr>
        <p:spPr>
          <a:xfrm>
            <a:off x="4550303" y="2542263"/>
            <a:ext cx="3231017" cy="36933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535353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사용자 페이지</a:t>
            </a:r>
          </a:p>
        </p:txBody>
      </p:sp>
      <p:sp>
        <p:nvSpPr>
          <p:cNvPr id="352" name="TextBox 7"/>
          <p:cNvSpPr txBox="1"/>
          <p:nvPr/>
        </p:nvSpPr>
        <p:spPr>
          <a:xfrm>
            <a:off x="1297797" y="2892206"/>
            <a:ext cx="6483523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재고 대시보드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프로세스 설계</a:t>
            </a:r>
          </a:p>
        </p:txBody>
      </p:sp>
      <p:sp>
        <p:nvSpPr>
          <p:cNvPr id="355" name="TextBox 2"/>
          <p:cNvSpPr txBox="1"/>
          <p:nvPr/>
        </p:nvSpPr>
        <p:spPr>
          <a:xfrm>
            <a:off x="895674" y="1524812"/>
            <a:ext cx="7344818" cy="3825241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View</a:t>
            </a: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</p:txBody>
      </p:sp>
      <p:sp>
        <p:nvSpPr>
          <p:cNvPr id="356" name="TextBox 6"/>
          <p:cNvSpPr txBox="1"/>
          <p:nvPr/>
        </p:nvSpPr>
        <p:spPr>
          <a:xfrm>
            <a:off x="1301058" y="2042440"/>
            <a:ext cx="6477001" cy="360256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로그인 / 회원가입 페이지</a:t>
            </a:r>
          </a:p>
        </p:txBody>
      </p:sp>
      <p:sp>
        <p:nvSpPr>
          <p:cNvPr id="357" name="TextBox 7"/>
          <p:cNvSpPr txBox="1"/>
          <p:nvPr/>
        </p:nvSpPr>
        <p:spPr>
          <a:xfrm>
            <a:off x="1299198" y="2542263"/>
            <a:ext cx="6480721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404040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API 요청 처리</a:t>
            </a:r>
          </a:p>
        </p:txBody>
      </p:sp>
      <p:grpSp>
        <p:nvGrpSpPr>
          <p:cNvPr id="360" name="TextBox 15"/>
          <p:cNvGrpSpPr/>
          <p:nvPr/>
        </p:nvGrpSpPr>
        <p:grpSpPr>
          <a:xfrm>
            <a:off x="1302919" y="3250370"/>
            <a:ext cx="6473280" cy="1290577"/>
            <a:chOff x="0" y="0"/>
            <a:chExt cx="6473279" cy="1290576"/>
          </a:xfrm>
        </p:grpSpPr>
        <p:sp>
          <p:nvSpPr>
            <p:cNvPr id="358" name="직사각형"/>
            <p:cNvSpPr/>
            <p:nvPr/>
          </p:nvSpPr>
          <p:spPr>
            <a:xfrm>
              <a:off x="-1" y="-1"/>
              <a:ext cx="6473281" cy="1290578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9" name="Product_add, Product_delete…"/>
            <p:cNvSpPr txBox="1"/>
            <p:nvPr/>
          </p:nvSpPr>
          <p:spPr>
            <a:xfrm>
              <a:off x="45723" y="-1"/>
              <a:ext cx="6381834" cy="1158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Product_add, Product_delete</a:t>
              </a: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Product_group_add, Product_group_modify, Product_group_delete</a:t>
              </a:r>
            </a:p>
          </p:txBody>
        </p:sp>
      </p:grpSp>
      <p:sp>
        <p:nvSpPr>
          <p:cNvPr id="361" name="TextBox 7"/>
          <p:cNvSpPr txBox="1"/>
          <p:nvPr/>
        </p:nvSpPr>
        <p:spPr>
          <a:xfrm>
            <a:off x="1297797" y="2542263"/>
            <a:ext cx="3256418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sp>
        <p:nvSpPr>
          <p:cNvPr id="362" name="TextBox 7"/>
          <p:cNvSpPr txBox="1"/>
          <p:nvPr/>
        </p:nvSpPr>
        <p:spPr>
          <a:xfrm>
            <a:off x="4550303" y="2542263"/>
            <a:ext cx="3231017" cy="36933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535353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사용자 페이지</a:t>
            </a:r>
          </a:p>
        </p:txBody>
      </p:sp>
      <p:sp>
        <p:nvSpPr>
          <p:cNvPr id="363" name="TextBox 7"/>
          <p:cNvSpPr txBox="1"/>
          <p:nvPr/>
        </p:nvSpPr>
        <p:spPr>
          <a:xfrm>
            <a:off x="1297797" y="2892206"/>
            <a:ext cx="6483523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재고 상세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프로세스 설계</a:t>
            </a:r>
          </a:p>
        </p:txBody>
      </p:sp>
      <p:sp>
        <p:nvSpPr>
          <p:cNvPr id="366" name="TextBox 2"/>
          <p:cNvSpPr txBox="1"/>
          <p:nvPr/>
        </p:nvSpPr>
        <p:spPr>
          <a:xfrm>
            <a:off x="895674" y="1524812"/>
            <a:ext cx="7344818" cy="3825241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View</a:t>
            </a: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</p:txBody>
      </p:sp>
      <p:sp>
        <p:nvSpPr>
          <p:cNvPr id="367" name="TextBox 6"/>
          <p:cNvSpPr txBox="1"/>
          <p:nvPr/>
        </p:nvSpPr>
        <p:spPr>
          <a:xfrm>
            <a:off x="1301058" y="2042440"/>
            <a:ext cx="6477001" cy="360256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로그인 / 회원가입 페이지</a:t>
            </a:r>
          </a:p>
        </p:txBody>
      </p:sp>
      <p:sp>
        <p:nvSpPr>
          <p:cNvPr id="368" name="TextBox 7"/>
          <p:cNvSpPr txBox="1"/>
          <p:nvPr/>
        </p:nvSpPr>
        <p:spPr>
          <a:xfrm>
            <a:off x="1299198" y="2542263"/>
            <a:ext cx="6480721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404040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API 요청 처리</a:t>
            </a:r>
          </a:p>
        </p:txBody>
      </p:sp>
      <p:grpSp>
        <p:nvGrpSpPr>
          <p:cNvPr id="371" name="TextBox 15"/>
          <p:cNvGrpSpPr/>
          <p:nvPr/>
        </p:nvGrpSpPr>
        <p:grpSpPr>
          <a:xfrm>
            <a:off x="1302919" y="3250370"/>
            <a:ext cx="6473280" cy="1290577"/>
            <a:chOff x="0" y="0"/>
            <a:chExt cx="6473279" cy="1290576"/>
          </a:xfrm>
        </p:grpSpPr>
        <p:sp>
          <p:nvSpPr>
            <p:cNvPr id="369" name="직사각형"/>
            <p:cNvSpPr/>
            <p:nvPr/>
          </p:nvSpPr>
          <p:spPr>
            <a:xfrm>
              <a:off x="-1" y="-1"/>
              <a:ext cx="6473281" cy="1290578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70" name="Rent_list"/>
            <p:cNvSpPr txBox="1"/>
            <p:nvPr/>
          </p:nvSpPr>
          <p:spPr>
            <a:xfrm>
              <a:off x="45723" y="-1"/>
              <a:ext cx="6381834" cy="1158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Rent_list</a:t>
              </a:r>
            </a:p>
          </p:txBody>
        </p:sp>
      </p:grpSp>
      <p:sp>
        <p:nvSpPr>
          <p:cNvPr id="372" name="TextBox 7"/>
          <p:cNvSpPr txBox="1"/>
          <p:nvPr/>
        </p:nvSpPr>
        <p:spPr>
          <a:xfrm>
            <a:off x="1297797" y="2542263"/>
            <a:ext cx="3256418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sp>
        <p:nvSpPr>
          <p:cNvPr id="373" name="TextBox 7"/>
          <p:cNvSpPr txBox="1"/>
          <p:nvPr/>
        </p:nvSpPr>
        <p:spPr>
          <a:xfrm>
            <a:off x="4550303" y="2542263"/>
            <a:ext cx="3231017" cy="36933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535353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사용자 페이지</a:t>
            </a:r>
          </a:p>
        </p:txBody>
      </p:sp>
      <p:sp>
        <p:nvSpPr>
          <p:cNvPr id="374" name="TextBox 7"/>
          <p:cNvSpPr txBox="1"/>
          <p:nvPr/>
        </p:nvSpPr>
        <p:spPr>
          <a:xfrm>
            <a:off x="1297797" y="2892206"/>
            <a:ext cx="6483523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반출입 대시보드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프로세스 설계</a:t>
            </a:r>
          </a:p>
        </p:txBody>
      </p:sp>
      <p:sp>
        <p:nvSpPr>
          <p:cNvPr id="377" name="TextBox 2"/>
          <p:cNvSpPr txBox="1"/>
          <p:nvPr/>
        </p:nvSpPr>
        <p:spPr>
          <a:xfrm>
            <a:off x="895674" y="1524812"/>
            <a:ext cx="7344818" cy="3825241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View</a:t>
            </a: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</p:txBody>
      </p:sp>
      <p:sp>
        <p:nvSpPr>
          <p:cNvPr id="378" name="TextBox 6"/>
          <p:cNvSpPr txBox="1"/>
          <p:nvPr/>
        </p:nvSpPr>
        <p:spPr>
          <a:xfrm>
            <a:off x="1301058" y="2042440"/>
            <a:ext cx="6477001" cy="360256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로그인 / 회원가입 페이지</a:t>
            </a:r>
          </a:p>
        </p:txBody>
      </p:sp>
      <p:sp>
        <p:nvSpPr>
          <p:cNvPr id="379" name="TextBox 7"/>
          <p:cNvSpPr txBox="1"/>
          <p:nvPr/>
        </p:nvSpPr>
        <p:spPr>
          <a:xfrm>
            <a:off x="1299198" y="2542263"/>
            <a:ext cx="6480721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404040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API 요청 처리</a:t>
            </a:r>
          </a:p>
        </p:txBody>
      </p:sp>
      <p:grpSp>
        <p:nvGrpSpPr>
          <p:cNvPr id="382" name="TextBox 15"/>
          <p:cNvGrpSpPr/>
          <p:nvPr/>
        </p:nvGrpSpPr>
        <p:grpSpPr>
          <a:xfrm>
            <a:off x="1302919" y="3250370"/>
            <a:ext cx="6473280" cy="1290577"/>
            <a:chOff x="0" y="0"/>
            <a:chExt cx="6473279" cy="1290576"/>
          </a:xfrm>
        </p:grpSpPr>
        <p:sp>
          <p:nvSpPr>
            <p:cNvPr id="380" name="직사각형"/>
            <p:cNvSpPr/>
            <p:nvPr/>
          </p:nvSpPr>
          <p:spPr>
            <a:xfrm>
              <a:off x="-1" y="-1"/>
              <a:ext cx="6473281" cy="1290578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81" name="Rent_add, Rent_modify, Rent_delete…"/>
            <p:cNvSpPr txBox="1"/>
            <p:nvPr/>
          </p:nvSpPr>
          <p:spPr>
            <a:xfrm>
              <a:off x="45723" y="-1"/>
              <a:ext cx="6381834" cy="1158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Rent_add</a:t>
              </a:r>
              <a:r>
                <a:rPr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Rent_modify</a:t>
              </a:r>
              <a:r>
                <a:rPr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Rent_delete</a:t>
              </a:r>
              <a:endParaRPr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Log_listLog_add</a:t>
              </a:r>
              <a:r>
                <a:rPr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Log_remove</a:t>
              </a:r>
              <a:r>
                <a:rPr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Log_type</a:t>
              </a:r>
              <a:endParaRPr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83" name="TextBox 7"/>
          <p:cNvSpPr txBox="1"/>
          <p:nvPr/>
        </p:nvSpPr>
        <p:spPr>
          <a:xfrm>
            <a:off x="1297797" y="2542263"/>
            <a:ext cx="3256418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sp>
        <p:nvSpPr>
          <p:cNvPr id="384" name="TextBox 7"/>
          <p:cNvSpPr txBox="1"/>
          <p:nvPr/>
        </p:nvSpPr>
        <p:spPr>
          <a:xfrm>
            <a:off x="4550303" y="2542263"/>
            <a:ext cx="3231017" cy="36933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535353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사용자 페이지</a:t>
            </a:r>
          </a:p>
        </p:txBody>
      </p:sp>
      <p:sp>
        <p:nvSpPr>
          <p:cNvPr id="385" name="TextBox 7"/>
          <p:cNvSpPr txBox="1"/>
          <p:nvPr/>
        </p:nvSpPr>
        <p:spPr>
          <a:xfrm>
            <a:off x="1297797" y="2892206"/>
            <a:ext cx="6483523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반출입 상세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프로세스 설계</a:t>
            </a:r>
          </a:p>
        </p:txBody>
      </p:sp>
      <p:sp>
        <p:nvSpPr>
          <p:cNvPr id="388" name="TextBox 2"/>
          <p:cNvSpPr txBox="1"/>
          <p:nvPr/>
        </p:nvSpPr>
        <p:spPr>
          <a:xfrm>
            <a:off x="895674" y="1524812"/>
            <a:ext cx="7344818" cy="3825241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View</a:t>
            </a: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</p:txBody>
      </p:sp>
      <p:sp>
        <p:nvSpPr>
          <p:cNvPr id="389" name="TextBox 6"/>
          <p:cNvSpPr txBox="1"/>
          <p:nvPr/>
        </p:nvSpPr>
        <p:spPr>
          <a:xfrm>
            <a:off x="1301058" y="2042440"/>
            <a:ext cx="6477001" cy="360256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로그인 / 회원가입 페이지</a:t>
            </a:r>
          </a:p>
        </p:txBody>
      </p:sp>
      <p:sp>
        <p:nvSpPr>
          <p:cNvPr id="390" name="TextBox 7"/>
          <p:cNvSpPr txBox="1"/>
          <p:nvPr/>
        </p:nvSpPr>
        <p:spPr>
          <a:xfrm>
            <a:off x="1299198" y="2542263"/>
            <a:ext cx="6480721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404040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API 요청 처리</a:t>
            </a:r>
          </a:p>
        </p:txBody>
      </p:sp>
      <p:grpSp>
        <p:nvGrpSpPr>
          <p:cNvPr id="393" name="TextBox 15"/>
          <p:cNvGrpSpPr/>
          <p:nvPr/>
        </p:nvGrpSpPr>
        <p:grpSpPr>
          <a:xfrm>
            <a:off x="1302919" y="3250370"/>
            <a:ext cx="6473280" cy="1290577"/>
            <a:chOff x="0" y="0"/>
            <a:chExt cx="6473279" cy="1290576"/>
          </a:xfrm>
        </p:grpSpPr>
        <p:sp>
          <p:nvSpPr>
            <p:cNvPr id="391" name="직사각형"/>
            <p:cNvSpPr/>
            <p:nvPr/>
          </p:nvSpPr>
          <p:spPr>
            <a:xfrm>
              <a:off x="-1" y="-1"/>
              <a:ext cx="6473281" cy="1290578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92" name="SYSTEM"/>
            <p:cNvSpPr txBox="1"/>
            <p:nvPr/>
          </p:nvSpPr>
          <p:spPr>
            <a:xfrm>
              <a:off x="45723" y="-1"/>
              <a:ext cx="6381834" cy="1158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</a:t>
              </a:r>
            </a:p>
          </p:txBody>
        </p:sp>
      </p:grpSp>
      <p:sp>
        <p:nvSpPr>
          <p:cNvPr id="394" name="TextBox 7"/>
          <p:cNvSpPr txBox="1"/>
          <p:nvPr/>
        </p:nvSpPr>
        <p:spPr>
          <a:xfrm>
            <a:off x="1297797" y="2542263"/>
            <a:ext cx="3256418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sp>
        <p:nvSpPr>
          <p:cNvPr id="395" name="TextBox 7"/>
          <p:cNvSpPr txBox="1"/>
          <p:nvPr/>
        </p:nvSpPr>
        <p:spPr>
          <a:xfrm>
            <a:off x="4550303" y="2542263"/>
            <a:ext cx="3231017" cy="36933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535353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사용자 페이지</a:t>
            </a:r>
          </a:p>
        </p:txBody>
      </p:sp>
      <p:sp>
        <p:nvSpPr>
          <p:cNvPr id="396" name="TextBox 7"/>
          <p:cNvSpPr txBox="1"/>
          <p:nvPr/>
        </p:nvSpPr>
        <p:spPr>
          <a:xfrm>
            <a:off x="1297797" y="2892206"/>
            <a:ext cx="6483523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설정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프로세스 설계</a:t>
            </a:r>
          </a:p>
        </p:txBody>
      </p:sp>
      <p:sp>
        <p:nvSpPr>
          <p:cNvPr id="399" name="TextBox 2"/>
          <p:cNvSpPr txBox="1"/>
          <p:nvPr/>
        </p:nvSpPr>
        <p:spPr>
          <a:xfrm>
            <a:off x="895674" y="1524812"/>
            <a:ext cx="7344818" cy="3825241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View</a:t>
            </a: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</p:txBody>
      </p:sp>
      <p:sp>
        <p:nvSpPr>
          <p:cNvPr id="400" name="TextBox 6"/>
          <p:cNvSpPr txBox="1"/>
          <p:nvPr/>
        </p:nvSpPr>
        <p:spPr>
          <a:xfrm>
            <a:off x="1301058" y="2042440"/>
            <a:ext cx="6477001" cy="360256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로그인 / 회원가입 페이지</a:t>
            </a:r>
          </a:p>
        </p:txBody>
      </p:sp>
      <p:sp>
        <p:nvSpPr>
          <p:cNvPr id="401" name="TextBox 7"/>
          <p:cNvSpPr txBox="1"/>
          <p:nvPr/>
        </p:nvSpPr>
        <p:spPr>
          <a:xfrm>
            <a:off x="1299198" y="2542263"/>
            <a:ext cx="6480721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404040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API 요청 처리</a:t>
            </a:r>
          </a:p>
        </p:txBody>
      </p:sp>
      <p:grpSp>
        <p:nvGrpSpPr>
          <p:cNvPr id="404" name="TextBox 15"/>
          <p:cNvGrpSpPr/>
          <p:nvPr/>
        </p:nvGrpSpPr>
        <p:grpSpPr>
          <a:xfrm>
            <a:off x="1302919" y="3250370"/>
            <a:ext cx="6473280" cy="1290577"/>
            <a:chOff x="0" y="0"/>
            <a:chExt cx="6473279" cy="1290576"/>
          </a:xfrm>
        </p:grpSpPr>
        <p:sp>
          <p:nvSpPr>
            <p:cNvPr id="402" name="직사각형"/>
            <p:cNvSpPr/>
            <p:nvPr/>
          </p:nvSpPr>
          <p:spPr>
            <a:xfrm>
              <a:off x="-1" y="-1"/>
              <a:ext cx="6473281" cy="1290578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03" name="Rent_list"/>
            <p:cNvSpPr txBox="1"/>
            <p:nvPr/>
          </p:nvSpPr>
          <p:spPr>
            <a:xfrm>
              <a:off x="45723" y="-1"/>
              <a:ext cx="6381834" cy="1158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Rent_list</a:t>
              </a:r>
            </a:p>
          </p:txBody>
        </p:sp>
      </p:grpSp>
      <p:sp>
        <p:nvSpPr>
          <p:cNvPr id="405" name="TextBox 7"/>
          <p:cNvSpPr txBox="1"/>
          <p:nvPr/>
        </p:nvSpPr>
        <p:spPr>
          <a:xfrm>
            <a:off x="1297797" y="2542263"/>
            <a:ext cx="3256418" cy="36933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sp>
        <p:nvSpPr>
          <p:cNvPr id="406" name="TextBox 7"/>
          <p:cNvSpPr txBox="1"/>
          <p:nvPr/>
        </p:nvSpPr>
        <p:spPr>
          <a:xfrm>
            <a:off x="4550303" y="2542263"/>
            <a:ext cx="3231017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535353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사용자 페이지</a:t>
            </a:r>
          </a:p>
        </p:txBody>
      </p:sp>
      <p:sp>
        <p:nvSpPr>
          <p:cNvPr id="407" name="TextBox 7"/>
          <p:cNvSpPr txBox="1"/>
          <p:nvPr/>
        </p:nvSpPr>
        <p:spPr>
          <a:xfrm>
            <a:off x="1297797" y="2892206"/>
            <a:ext cx="6483523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대여 대시보드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94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프론트엔드 상위설계 : 프로세스 설계</a:t>
            </a:r>
          </a:p>
        </p:txBody>
      </p:sp>
      <p:sp>
        <p:nvSpPr>
          <p:cNvPr id="410" name="TextBox 2"/>
          <p:cNvSpPr txBox="1"/>
          <p:nvPr/>
        </p:nvSpPr>
        <p:spPr>
          <a:xfrm>
            <a:off x="895674" y="1524812"/>
            <a:ext cx="7344818" cy="3825241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View</a:t>
            </a: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명조" panose="02020603020101020101" pitchFamily="18" charset="-127"/>
              <a:ea typeface="나눔명조" panose="02020603020101020101" pitchFamily="18" charset="-127"/>
              <a:sym typeface="굴림"/>
            </a:endParaRPr>
          </a:p>
        </p:txBody>
      </p:sp>
      <p:sp>
        <p:nvSpPr>
          <p:cNvPr id="411" name="TextBox 6"/>
          <p:cNvSpPr txBox="1"/>
          <p:nvPr/>
        </p:nvSpPr>
        <p:spPr>
          <a:xfrm>
            <a:off x="1301058" y="2042440"/>
            <a:ext cx="6477001" cy="360256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로그인 / 회원가입 페이지</a:t>
            </a:r>
          </a:p>
        </p:txBody>
      </p:sp>
      <p:sp>
        <p:nvSpPr>
          <p:cNvPr id="412" name="TextBox 7"/>
          <p:cNvSpPr txBox="1"/>
          <p:nvPr/>
        </p:nvSpPr>
        <p:spPr>
          <a:xfrm>
            <a:off x="1299198" y="2542263"/>
            <a:ext cx="6480721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404040"/>
                </a:solidFill>
              </a:defRPr>
            </a:pPr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API 요청 처리</a:t>
            </a:r>
          </a:p>
        </p:txBody>
      </p:sp>
      <p:grpSp>
        <p:nvGrpSpPr>
          <p:cNvPr id="415" name="TextBox 15"/>
          <p:cNvGrpSpPr/>
          <p:nvPr/>
        </p:nvGrpSpPr>
        <p:grpSpPr>
          <a:xfrm>
            <a:off x="1302919" y="3250370"/>
            <a:ext cx="6473280" cy="1290577"/>
            <a:chOff x="0" y="0"/>
            <a:chExt cx="6473279" cy="1290576"/>
          </a:xfrm>
        </p:grpSpPr>
        <p:sp>
          <p:nvSpPr>
            <p:cNvPr id="413" name="직사각형"/>
            <p:cNvSpPr/>
            <p:nvPr/>
          </p:nvSpPr>
          <p:spPr>
            <a:xfrm>
              <a:off x="-1" y="-1"/>
              <a:ext cx="6473281" cy="1290578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14" name="Product_list…"/>
            <p:cNvSpPr txBox="1"/>
            <p:nvPr/>
          </p:nvSpPr>
          <p:spPr>
            <a:xfrm>
              <a:off x="45723" y="-1"/>
              <a:ext cx="6381834" cy="1158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Product_list</a:t>
              </a: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Rent_list</a:t>
              </a: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>
                  <a:latin typeface="나눔명조" panose="02020603020101020101" pitchFamily="18" charset="-127"/>
                  <a:ea typeface="나눔명조" panose="02020603020101020101" pitchFamily="18" charset="-127"/>
                </a:rPr>
                <a:t>Rent_add, Rent_modify, Rent_delete</a:t>
              </a:r>
            </a:p>
          </p:txBody>
        </p:sp>
      </p:grpSp>
      <p:sp>
        <p:nvSpPr>
          <p:cNvPr id="416" name="TextBox 7"/>
          <p:cNvSpPr txBox="1"/>
          <p:nvPr/>
        </p:nvSpPr>
        <p:spPr>
          <a:xfrm>
            <a:off x="1297797" y="2542263"/>
            <a:ext cx="3256418" cy="36933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sp>
        <p:nvSpPr>
          <p:cNvPr id="417" name="TextBox 7"/>
          <p:cNvSpPr txBox="1"/>
          <p:nvPr/>
        </p:nvSpPr>
        <p:spPr>
          <a:xfrm>
            <a:off x="4550303" y="2542263"/>
            <a:ext cx="3231017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535353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사용자 페이지</a:t>
            </a:r>
          </a:p>
        </p:txBody>
      </p:sp>
      <p:sp>
        <p:nvSpPr>
          <p:cNvPr id="418" name="TextBox 7"/>
          <p:cNvSpPr txBox="1"/>
          <p:nvPr/>
        </p:nvSpPr>
        <p:spPr>
          <a:xfrm>
            <a:off x="1297797" y="2892206"/>
            <a:ext cx="6483523" cy="369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>
                <a:latin typeface="나눔명조" panose="02020603020101020101" pitchFamily="18" charset="-127"/>
                <a:ea typeface="나눔명조" panose="02020603020101020101" pitchFamily="18" charset="-127"/>
              </a:rPr>
              <a:t>대여 상세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A13A8-3E55-A84D-86C8-7005BEC4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476091"/>
            <a:ext cx="7344816" cy="369332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메이커스페이스 장비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재고 관리 및 반출입 관리 시스템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3C471-FFDE-F946-A608-F583451D9544}"/>
              </a:ext>
            </a:extLst>
          </p:cNvPr>
          <p:cNvSpPr txBox="1"/>
          <p:nvPr/>
        </p:nvSpPr>
        <p:spPr>
          <a:xfrm>
            <a:off x="6471802" y="260648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&lt;</a:t>
            </a:r>
            <a:r>
              <a:rPr kumimoji="1"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곳간</a:t>
            </a:r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kumimoji="1" lang="ko-KR" altLang="en-US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632E1-DEE9-1E4F-81E5-BC020FCA61CC}"/>
              </a:ext>
            </a:extLst>
          </p:cNvPr>
          <p:cNvSpPr txBox="1"/>
          <p:nvPr/>
        </p:nvSpPr>
        <p:spPr>
          <a:xfrm>
            <a:off x="609600" y="1124744"/>
            <a:ext cx="1721946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메이커스페이스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AC789-1423-7941-9B51-3EA6BB782A0A}"/>
              </a:ext>
            </a:extLst>
          </p:cNvPr>
          <p:cNvSpPr txBox="1"/>
          <p:nvPr/>
        </p:nvSpPr>
        <p:spPr>
          <a:xfrm>
            <a:off x="609600" y="3805826"/>
            <a:ext cx="1790875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요구사항 키워드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C179F-9727-4764-A0DE-7A11B3ECB7C4}"/>
              </a:ext>
            </a:extLst>
          </p:cNvPr>
          <p:cNvSpPr txBox="1"/>
          <p:nvPr/>
        </p:nvSpPr>
        <p:spPr>
          <a:xfrm>
            <a:off x="609600" y="1737178"/>
            <a:ext cx="75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여러 가지 물체들을 가지고 창조적인 작업을 행하는 열린 공간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EFDC3-390C-40C6-B0E8-AB06FE083180}"/>
              </a:ext>
            </a:extLst>
          </p:cNvPr>
          <p:cNvSpPr txBox="1"/>
          <p:nvPr/>
        </p:nvSpPr>
        <p:spPr>
          <a:xfrm>
            <a:off x="609600" y="2326415"/>
            <a:ext cx="75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다양한 장비와 공간을 유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무상으로 수많은 사람에게 대여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E74FF-0A0A-4E02-B29F-48BA7C34FD4E}"/>
              </a:ext>
            </a:extLst>
          </p:cNvPr>
          <p:cNvSpPr txBox="1"/>
          <p:nvPr/>
        </p:nvSpPr>
        <p:spPr>
          <a:xfrm>
            <a:off x="613155" y="2915652"/>
            <a:ext cx="75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창조적인 작업에 사용되는 소모품도 다수 포함됨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B1685-7F5C-4040-9863-7C2134F618F0}"/>
              </a:ext>
            </a:extLst>
          </p:cNvPr>
          <p:cNvSpPr txBox="1"/>
          <p:nvPr/>
        </p:nvSpPr>
        <p:spPr>
          <a:xfrm>
            <a:off x="1691680" y="505193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나눔명조" panose="02020603020101020101" pitchFamily="18" charset="-127"/>
                <a:ea typeface="나눔명조" panose="02020603020101020101" pitchFamily="18" charset="-127"/>
              </a:rPr>
              <a:t>편의성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4B965-9F0B-4EB1-BAF4-760BC5578D1F}"/>
              </a:ext>
            </a:extLst>
          </p:cNvPr>
          <p:cNvSpPr txBox="1"/>
          <p:nvPr/>
        </p:nvSpPr>
        <p:spPr>
          <a:xfrm>
            <a:off x="3957972" y="5051936"/>
            <a:ext cx="1583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관리 이력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25BED-AB88-4D1E-BD31-AAD5FDF77D1E}"/>
              </a:ext>
            </a:extLst>
          </p:cNvPr>
          <p:cNvSpPr txBox="1"/>
          <p:nvPr/>
        </p:nvSpPr>
        <p:spPr>
          <a:xfrm>
            <a:off x="6548300" y="505193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능동성</a:t>
            </a:r>
          </a:p>
        </p:txBody>
      </p:sp>
    </p:spTree>
    <p:extLst>
      <p:ext uri="{BB962C8B-B14F-4D97-AF65-F5344CB8AC3E}">
        <p14:creationId xmlns:p14="http://schemas.microsoft.com/office/powerpoint/2010/main" val="1569245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4829175" cy="6858000"/>
          </a:xfrm>
          <a:custGeom>
            <a:avLst/>
            <a:gdLst>
              <a:gd name="connsiteX0" fmla="*/ 0 w 4829175"/>
              <a:gd name="connsiteY0" fmla="*/ 0 h 6858000"/>
              <a:gd name="connsiteX1" fmla="*/ 591579 w 4829175"/>
              <a:gd name="connsiteY1" fmla="*/ 0 h 6858000"/>
              <a:gd name="connsiteX2" fmla="*/ 1852835 w 4829175"/>
              <a:gd name="connsiteY2" fmla="*/ 0 h 6858000"/>
              <a:gd name="connsiteX3" fmla="*/ 4829175 w 4829175"/>
              <a:gd name="connsiteY3" fmla="*/ 0 h 6858000"/>
              <a:gd name="connsiteX4" fmla="*/ 3323567 w 4829175"/>
              <a:gd name="connsiteY4" fmla="*/ 2800350 h 6858000"/>
              <a:gd name="connsiteX5" fmla="*/ 3679268 w 4829175"/>
              <a:gd name="connsiteY5" fmla="*/ 2800350 h 6858000"/>
              <a:gd name="connsiteX6" fmla="*/ 1497673 w 4829175"/>
              <a:gd name="connsiteY6" fmla="*/ 6857999 h 6858000"/>
              <a:gd name="connsiteX7" fmla="*/ 1141972 w 4829175"/>
              <a:gd name="connsiteY7" fmla="*/ 6857999 h 6858000"/>
              <a:gd name="connsiteX8" fmla="*/ 1141971 w 4829175"/>
              <a:gd name="connsiteY8" fmla="*/ 6858000 h 6858000"/>
              <a:gd name="connsiteX9" fmla="*/ 0 w 4829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175" h="6858000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1520" y="2459504"/>
            <a:ext cx="289173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0" spc="-300" dirty="0">
                <a:ln>
                  <a:prstDash val="solid"/>
                </a:ln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4081463" y="2936875"/>
            <a:ext cx="47958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500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모바일 상위설계</a:t>
            </a:r>
            <a:endParaRPr kumimoji="0" lang="en-US" altLang="ko-KR" sz="35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4081463" y="3615407"/>
            <a:ext cx="47958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1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플랫폼별 네이티브 앱 상위설계</a:t>
            </a:r>
            <a:endParaRPr kumimoji="0" lang="en-US" altLang="ko-KR" sz="16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67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안드로이드 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환경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319C3-1B69-4B07-BD69-8148027CF511}"/>
              </a:ext>
            </a:extLst>
          </p:cNvPr>
          <p:cNvSpPr txBox="1"/>
          <p:nvPr/>
        </p:nvSpPr>
        <p:spPr>
          <a:xfrm>
            <a:off x="5391340" y="1117978"/>
            <a:ext cx="744114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Kotlin</a:t>
            </a:r>
            <a:endParaRPr kumimoji="1" lang="ko-KR" altLang="en-US" sz="1600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09A98-D6EC-431A-B373-48B3724A5780}"/>
              </a:ext>
            </a:extLst>
          </p:cNvPr>
          <p:cNvSpPr txBox="1"/>
          <p:nvPr/>
        </p:nvSpPr>
        <p:spPr>
          <a:xfrm>
            <a:off x="4159432" y="2802414"/>
            <a:ext cx="3329758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Firebase Cloud Messaging(FCM)</a:t>
            </a:r>
            <a:endParaRPr kumimoji="1" lang="ko-KR" altLang="en-US" sz="1600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D5E1D-7F9E-4F90-A1BD-903A383A20B5}"/>
              </a:ext>
            </a:extLst>
          </p:cNvPr>
          <p:cNvSpPr txBox="1"/>
          <p:nvPr/>
        </p:nvSpPr>
        <p:spPr>
          <a:xfrm>
            <a:off x="2964823" y="1448634"/>
            <a:ext cx="561317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구글이 지정한 안드로이드 공식 언어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Java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와의 상호 운용이 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100%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지원된다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문법이 간결하여 생산성이 높다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A4D06-CEF6-4C35-81BF-6596CBE4D0CE}"/>
              </a:ext>
            </a:extLst>
          </p:cNvPr>
          <p:cNvSpPr txBox="1"/>
          <p:nvPr/>
        </p:nvSpPr>
        <p:spPr>
          <a:xfrm>
            <a:off x="2991273" y="3212976"/>
            <a:ext cx="56131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무료로 메시지를 전송할 수 있는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교차 플랫폼 메시징 솔루션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주로 모바일 앱의 푸시 알림 기능에 사용한다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D8A96-3677-4684-A2B9-73B60E7D271A}"/>
              </a:ext>
            </a:extLst>
          </p:cNvPr>
          <p:cNvSpPr txBox="1"/>
          <p:nvPr/>
        </p:nvSpPr>
        <p:spPr>
          <a:xfrm>
            <a:off x="755576" y="5906928"/>
            <a:ext cx="75608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Kotlin</a:t>
            </a:r>
            <a:r>
              <a:rPr lang="ko-KR" altLang="en-US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을 이용한 안드로이드 앱 개발</a:t>
            </a:r>
            <a:endParaRPr lang="en-US" altLang="ko-KR" sz="17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검증된 라이브러리인 </a:t>
            </a:r>
            <a:r>
              <a:rPr lang="en-US" altLang="ko-KR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FCM</a:t>
            </a:r>
            <a:r>
              <a:rPr lang="ko-KR" altLang="en-US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 </a:t>
            </a:r>
            <a:r>
              <a:rPr lang="en-US" altLang="ko-KR" sz="17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Zxing</a:t>
            </a:r>
            <a:r>
              <a:rPr lang="ko-KR" altLang="en-US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을 이용해 안정성 있는 애플리케이션 추구</a:t>
            </a:r>
            <a:endParaRPr lang="en-US" altLang="ko-KR" sz="17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" name="그림 8" descr="모니터, 노트북, 컴퓨터, 화면이(가) 표시된 사진&#10;&#10;자동 생성된 설명">
            <a:extLst>
              <a:ext uri="{FF2B5EF4-FFF2-40B4-BE49-F238E27FC236}">
                <a16:creationId xmlns:a16="http://schemas.microsoft.com/office/drawing/2014/main" id="{CBECF2D9-242A-4BE1-91E0-A6E1986DC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2976957" cy="14884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81AC32-D39A-4D9E-B0C8-F6823838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6" t="13132" r="9180" b="11117"/>
          <a:stretch/>
        </p:blipFill>
        <p:spPr>
          <a:xfrm>
            <a:off x="539552" y="2852936"/>
            <a:ext cx="2635225" cy="11275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8E5618-F434-4FBC-A262-23E44BB33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9" y="4311026"/>
            <a:ext cx="1380121" cy="1380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836665-38B2-4D04-9B49-BEB9DC314C99}"/>
              </a:ext>
            </a:extLst>
          </p:cNvPr>
          <p:cNvSpPr txBox="1"/>
          <p:nvPr/>
        </p:nvSpPr>
        <p:spPr>
          <a:xfrm>
            <a:off x="5409772" y="4376754"/>
            <a:ext cx="72327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Zxing</a:t>
            </a:r>
            <a:endParaRPr kumimoji="1" lang="ko-KR" altLang="en-US" sz="1600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33C7F-CE23-461E-BF2E-806B0B6D4A4E}"/>
              </a:ext>
            </a:extLst>
          </p:cNvPr>
          <p:cNvSpPr txBox="1"/>
          <p:nvPr/>
        </p:nvSpPr>
        <p:spPr>
          <a:xfrm>
            <a:off x="2910371" y="4797152"/>
            <a:ext cx="56131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구글에서 제공하는 바코드 스캔 오픈 소스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대다수의 바코드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스캔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애플리케이션이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사용하고 있는 라이브러리이다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555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F8D7-23DC-4F72-8646-E62C5CB9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iOS</a:t>
            </a:r>
            <a:r>
              <a:rPr lang="ko-KR" altLang="en-US" dirty="0">
                <a:latin typeface="+mn-lt"/>
              </a:rPr>
              <a:t> 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상위설계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환경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319C3-1B69-4B07-BD69-8148027CF511}"/>
              </a:ext>
            </a:extLst>
          </p:cNvPr>
          <p:cNvSpPr txBox="1"/>
          <p:nvPr/>
        </p:nvSpPr>
        <p:spPr>
          <a:xfrm>
            <a:off x="5391340" y="1117978"/>
            <a:ext cx="84029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Swift 5</a:t>
            </a:r>
            <a:endParaRPr kumimoji="1" lang="ko-KR" altLang="en-US" sz="1600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09A98-D6EC-431A-B373-48B3724A5780}"/>
              </a:ext>
            </a:extLst>
          </p:cNvPr>
          <p:cNvSpPr txBox="1"/>
          <p:nvPr/>
        </p:nvSpPr>
        <p:spPr>
          <a:xfrm>
            <a:off x="4159432" y="2802414"/>
            <a:ext cx="3329758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Firebase Cloud Messaging(FCM)</a:t>
            </a:r>
            <a:endParaRPr kumimoji="1" lang="ko-KR" altLang="en-US" sz="1600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D5E1D-7F9E-4F90-A1BD-903A383A20B5}"/>
              </a:ext>
            </a:extLst>
          </p:cNvPr>
          <p:cNvSpPr txBox="1"/>
          <p:nvPr/>
        </p:nvSpPr>
        <p:spPr>
          <a:xfrm>
            <a:off x="2964823" y="1492042"/>
            <a:ext cx="56131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iOS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개발 언어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5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클로저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다중 리턴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네임스페이스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제네릭 타입 인터페이스를 지원한다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A4D06-CEF6-4C35-81BF-6596CBE4D0CE}"/>
              </a:ext>
            </a:extLst>
          </p:cNvPr>
          <p:cNvSpPr txBox="1"/>
          <p:nvPr/>
        </p:nvSpPr>
        <p:spPr>
          <a:xfrm>
            <a:off x="2991273" y="3212976"/>
            <a:ext cx="56131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무료로 메시지를 전송할 수 있는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교차 플랫폼 메시징 솔루션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주로 모바일 앱의 푸시 알림 기능에 사용한다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D8A96-3677-4684-A2B9-73B60E7D271A}"/>
              </a:ext>
            </a:extLst>
          </p:cNvPr>
          <p:cNvSpPr txBox="1"/>
          <p:nvPr/>
        </p:nvSpPr>
        <p:spPr>
          <a:xfrm>
            <a:off x="755576" y="5906928"/>
            <a:ext cx="75608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Swift 5</a:t>
            </a:r>
            <a:r>
              <a:rPr lang="ko-KR" altLang="en-US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이용한 </a:t>
            </a:r>
            <a:r>
              <a:rPr lang="en-US" altLang="ko-KR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iOS</a:t>
            </a:r>
            <a:r>
              <a:rPr lang="ko-KR" altLang="en-US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앱 개발</a:t>
            </a:r>
            <a:endParaRPr lang="en-US" altLang="ko-KR" sz="17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검증된 라이브러리인 </a:t>
            </a:r>
            <a:r>
              <a:rPr lang="en-US" altLang="ko-KR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FCM</a:t>
            </a:r>
            <a:r>
              <a:rPr lang="ko-KR" altLang="en-US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 </a:t>
            </a:r>
            <a:r>
              <a:rPr lang="en-US" altLang="ko-KR" sz="17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Zxing</a:t>
            </a:r>
            <a:r>
              <a:rPr lang="ko-KR" altLang="en-US" sz="17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을 이용해 안정성 있는 애플리케이션 추구</a:t>
            </a:r>
            <a:endParaRPr lang="en-US" altLang="ko-KR" sz="17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81AC32-D39A-4D9E-B0C8-F682383803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6" t="13132" r="9180" b="11117"/>
          <a:stretch/>
        </p:blipFill>
        <p:spPr>
          <a:xfrm>
            <a:off x="539552" y="2852936"/>
            <a:ext cx="2635225" cy="11275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8E5618-F434-4FBC-A262-23E44BB33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9" y="4311026"/>
            <a:ext cx="1380121" cy="1380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836665-38B2-4D04-9B49-BEB9DC314C99}"/>
              </a:ext>
            </a:extLst>
          </p:cNvPr>
          <p:cNvSpPr txBox="1"/>
          <p:nvPr/>
        </p:nvSpPr>
        <p:spPr>
          <a:xfrm>
            <a:off x="5409772" y="4376754"/>
            <a:ext cx="72327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Zxing</a:t>
            </a:r>
            <a:endParaRPr kumimoji="1" lang="ko-KR" altLang="en-US" sz="1600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33C7F-CE23-461E-BF2E-806B0B6D4A4E}"/>
              </a:ext>
            </a:extLst>
          </p:cNvPr>
          <p:cNvSpPr txBox="1"/>
          <p:nvPr/>
        </p:nvSpPr>
        <p:spPr>
          <a:xfrm>
            <a:off x="2910371" y="4797152"/>
            <a:ext cx="56131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구글에서 제공하는 바코드 스캔 오픈 소스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대다수의 바코드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스캔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애플리케이션이</a:t>
            </a:r>
            <a:endParaRPr lang="en-US" altLang="ko-KR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사용하고 있는 라이브러리이다</a:t>
            </a:r>
            <a:r>
              <a:rPr lang="en-US" altLang="ko-KR" sz="15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sz="1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731CE644-4B05-4988-87D9-D8387926B8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99232"/>
            <a:ext cx="2785492" cy="13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28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3271F-32EE-4D71-94E0-C95AF98F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21A88-9A7F-4388-AEB6-B29120F52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6" t="13132" r="65409" b="11117"/>
          <a:stretch/>
        </p:blipFill>
        <p:spPr>
          <a:xfrm>
            <a:off x="5256796" y="1696328"/>
            <a:ext cx="792088" cy="112752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EE176D9-7E59-4150-980D-58743C486409}"/>
              </a:ext>
            </a:extLst>
          </p:cNvPr>
          <p:cNvCxnSpPr>
            <a:cxnSpLocks/>
          </p:cNvCxnSpPr>
          <p:nvPr/>
        </p:nvCxnSpPr>
        <p:spPr>
          <a:xfrm rot="5400000">
            <a:off x="6384501" y="2035181"/>
            <a:ext cx="0" cy="45664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C0589EB4-DB6E-4174-8FE7-B0ADB53F7A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04248" y="1735952"/>
          <a:ext cx="1057240" cy="1048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r:id="rId4" imgW="1498320" imgH="1485360" progId="">
                  <p:embed/>
                </p:oleObj>
              </mc:Choice>
              <mc:Fallback>
                <p:oleObj r:id="rId4" imgW="1498320" imgH="14853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C0589EB4-DB6E-4174-8FE7-B0ADB53F7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4248" y="1735952"/>
                        <a:ext cx="1057240" cy="1048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58C17F-BEF0-4877-9801-9E6F83852554}"/>
              </a:ext>
            </a:extLst>
          </p:cNvPr>
          <p:cNvCxnSpPr>
            <a:cxnSpLocks/>
          </p:cNvCxnSpPr>
          <p:nvPr/>
        </p:nvCxnSpPr>
        <p:spPr>
          <a:xfrm rot="5400000">
            <a:off x="5018274" y="2060438"/>
            <a:ext cx="0" cy="40613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BDC8E0F-86ED-445F-A8D7-202B3623FE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25466" y="1593606"/>
            <a:ext cx="621887" cy="3192916"/>
          </a:xfrm>
          <a:prstGeom prst="bentConnector3">
            <a:avLst>
              <a:gd name="adj1" fmla="val -49625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CD5D1B16-DE89-4C0D-8CEC-47636BDF1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t="9136" r="9827" b="23395"/>
          <a:stretch/>
        </p:blipFill>
        <p:spPr>
          <a:xfrm>
            <a:off x="1187624" y="1939647"/>
            <a:ext cx="1152128" cy="93115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FA2702-9CB3-487C-8F35-B7DAACCF2957}"/>
              </a:ext>
            </a:extLst>
          </p:cNvPr>
          <p:cNvGrpSpPr/>
          <p:nvPr/>
        </p:nvGrpSpPr>
        <p:grpSpPr>
          <a:xfrm>
            <a:off x="3611332" y="2348880"/>
            <a:ext cx="1057240" cy="1057240"/>
            <a:chOff x="4577127" y="4168034"/>
            <a:chExt cx="1057240" cy="1057240"/>
          </a:xfrm>
        </p:grpSpPr>
        <p:graphicFrame>
          <p:nvGraphicFramePr>
            <p:cNvPr id="3" name="개체 2">
              <a:extLst>
                <a:ext uri="{FF2B5EF4-FFF2-40B4-BE49-F238E27FC236}">
                  <a16:creationId xmlns:a16="http://schemas.microsoft.com/office/drawing/2014/main" id="{CEDDA322-0FC4-48C3-91D8-59DABA405C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7127" y="4168034"/>
            <a:ext cx="1057240" cy="1057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4" r:id="rId7" imgW="1422000" imgH="1422000" progId="">
                    <p:embed/>
                  </p:oleObj>
                </mc:Choice>
                <mc:Fallback>
                  <p:oleObj r:id="rId7" imgW="1422000" imgH="1422000" progId="">
                    <p:embed/>
                    <p:pic>
                      <p:nvPicPr>
                        <p:cNvPr id="3" name="개체 2">
                          <a:extLst>
                            <a:ext uri="{FF2B5EF4-FFF2-40B4-BE49-F238E27FC236}">
                              <a16:creationId xmlns:a16="http://schemas.microsoft.com/office/drawing/2014/main" id="{CEDDA322-0FC4-48C3-91D8-59DABA405C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77127" y="4168034"/>
                          <a:ext cx="1057240" cy="10572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4" name="그림 43" descr="모니터, 노트북, 컴퓨터, 화면이(가) 표시된 사진&#10;&#10;자동 생성된 설명">
              <a:extLst>
                <a:ext uri="{FF2B5EF4-FFF2-40B4-BE49-F238E27FC236}">
                  <a16:creationId xmlns:a16="http://schemas.microsoft.com/office/drawing/2014/main" id="{A9530B2A-8E53-48EC-B1AD-9243AA45C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7" t="14513" r="61642" b="17760"/>
            <a:stretch/>
          </p:blipFill>
          <p:spPr>
            <a:xfrm>
              <a:off x="4940040" y="4537039"/>
              <a:ext cx="331614" cy="361077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CA3AF5-9DF0-4429-A9B9-6E25AAFD3AF6}"/>
              </a:ext>
            </a:extLst>
          </p:cNvPr>
          <p:cNvCxnSpPr>
            <a:cxnSpLocks/>
          </p:cNvCxnSpPr>
          <p:nvPr/>
        </p:nvCxnSpPr>
        <p:spPr>
          <a:xfrm flipH="1">
            <a:off x="2511931" y="2308030"/>
            <a:ext cx="89897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FCFE6C-12ED-4C63-8231-5782E4E6A75D}"/>
              </a:ext>
            </a:extLst>
          </p:cNvPr>
          <p:cNvCxnSpPr>
            <a:cxnSpLocks/>
          </p:cNvCxnSpPr>
          <p:nvPr/>
        </p:nvCxnSpPr>
        <p:spPr>
          <a:xfrm>
            <a:off x="2520896" y="2481560"/>
            <a:ext cx="89897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949B4-97BD-40F9-BD46-FE64E5800FD2}"/>
              </a:ext>
            </a:extLst>
          </p:cNvPr>
          <p:cNvSpPr txBox="1"/>
          <p:nvPr/>
        </p:nvSpPr>
        <p:spPr>
          <a:xfrm>
            <a:off x="396738" y="4134548"/>
            <a:ext cx="8280920" cy="152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Kotlin, Swift 5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로 코드를 작성하여 플랫폼별 네이티브 앱을 개발</a:t>
            </a:r>
            <a:endParaRPr lang="en-US" altLang="ko-KR" sz="16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Zxing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으로 바코드를 스캔하여 정보 획득</a:t>
            </a:r>
            <a:endParaRPr lang="en-US" altLang="ko-KR" sz="16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필요시 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APP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서버 간의 데이터 전송</a:t>
            </a:r>
            <a:endParaRPr lang="en-US" altLang="ko-KR" sz="16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FCM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에서 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APP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에 푸시 알림 메시지 전송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서버를 통해 자동화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59F5D3-C15E-4088-A0AB-9FE26C8FD882}"/>
              </a:ext>
            </a:extLst>
          </p:cNvPr>
          <p:cNvSpPr txBox="1"/>
          <p:nvPr/>
        </p:nvSpPr>
        <p:spPr>
          <a:xfrm>
            <a:off x="6907382" y="1341398"/>
            <a:ext cx="8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B3670E-F3EF-454F-8931-4F62754E78C6}"/>
              </a:ext>
            </a:extLst>
          </p:cNvPr>
          <p:cNvSpPr txBox="1"/>
          <p:nvPr/>
        </p:nvSpPr>
        <p:spPr>
          <a:xfrm>
            <a:off x="5246690" y="1340768"/>
            <a:ext cx="8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FCM</a:t>
            </a:r>
            <a:endParaRPr lang="ko-KR" altLang="en-US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F842AA-7B42-460D-A10A-E5AF45E96D2C}"/>
              </a:ext>
            </a:extLst>
          </p:cNvPr>
          <p:cNvSpPr txBox="1"/>
          <p:nvPr/>
        </p:nvSpPr>
        <p:spPr>
          <a:xfrm>
            <a:off x="3707904" y="827420"/>
            <a:ext cx="8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APP</a:t>
            </a:r>
            <a:endParaRPr lang="ko-KR" altLang="en-US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70BE93-B71E-4492-9A60-60E4A0EA0BEE}"/>
              </a:ext>
            </a:extLst>
          </p:cNvPr>
          <p:cNvSpPr txBox="1"/>
          <p:nvPr/>
        </p:nvSpPr>
        <p:spPr>
          <a:xfrm>
            <a:off x="1338202" y="1496652"/>
            <a:ext cx="8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Zxing</a:t>
            </a:r>
            <a:endParaRPr lang="ko-KR" altLang="en-US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6F63C1-8743-4332-9AD1-0FAE501F01E4}"/>
              </a:ext>
            </a:extLst>
          </p:cNvPr>
          <p:cNvSpPr txBox="1"/>
          <p:nvPr/>
        </p:nvSpPr>
        <p:spPr>
          <a:xfrm>
            <a:off x="629561" y="5928558"/>
            <a:ext cx="241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자동화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3040B2-2035-4345-9988-4BD3BC488900}"/>
              </a:ext>
            </a:extLst>
          </p:cNvPr>
          <p:cNvSpPr txBox="1"/>
          <p:nvPr/>
        </p:nvSpPr>
        <p:spPr>
          <a:xfrm>
            <a:off x="3365864" y="5928558"/>
            <a:ext cx="241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안정성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864322-F208-4527-99F9-29B5F75099CE}"/>
              </a:ext>
            </a:extLst>
          </p:cNvPr>
          <p:cNvSpPr txBox="1"/>
          <p:nvPr/>
        </p:nvSpPr>
        <p:spPr>
          <a:xfrm>
            <a:off x="6097291" y="5928558"/>
            <a:ext cx="241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유지보수</a:t>
            </a:r>
          </a:p>
        </p:txBody>
      </p:sp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795B821E-C043-4205-8146-E552DF2C11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8178" y="1268780"/>
          <a:ext cx="1048356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r:id="rId10" imgW="1498320" imgH="1510920" progId="">
                  <p:embed/>
                </p:oleObj>
              </mc:Choice>
              <mc:Fallback>
                <p:oleObj r:id="rId10" imgW="1498320" imgH="1510920" progId="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795B821E-C043-4205-8146-E552DF2C11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98178" y="1268780"/>
                        <a:ext cx="1048356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689A8C51-5F45-4A41-9FB4-F7A47D18AAA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t="28516" r="69625" b="24139"/>
          <a:stretch/>
        </p:blipFill>
        <p:spPr>
          <a:xfrm>
            <a:off x="3939640" y="1657167"/>
            <a:ext cx="332898" cy="3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9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1EAB9-813E-4A43-A4E2-FE9B319C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개요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BF8C6F4-C2D2-4556-9FFB-787C4276F8DB}"/>
              </a:ext>
            </a:extLst>
          </p:cNvPr>
          <p:cNvGraphicFramePr>
            <a:graphicFrameLocks noGrp="1"/>
          </p:cNvGraphicFramePr>
          <p:nvPr/>
        </p:nvGraphicFramePr>
        <p:xfrm>
          <a:off x="299356" y="982940"/>
          <a:ext cx="8521116" cy="5321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3155">
                  <a:extLst>
                    <a:ext uri="{9D8B030D-6E8A-4147-A177-3AD203B41FA5}">
                      <a16:colId xmlns:a16="http://schemas.microsoft.com/office/drawing/2014/main" val="625801623"/>
                    </a:ext>
                  </a:extLst>
                </a:gridCol>
                <a:gridCol w="2201999">
                  <a:extLst>
                    <a:ext uri="{9D8B030D-6E8A-4147-A177-3AD203B41FA5}">
                      <a16:colId xmlns:a16="http://schemas.microsoft.com/office/drawing/2014/main" val="2359857594"/>
                    </a:ext>
                  </a:extLst>
                </a:gridCol>
                <a:gridCol w="3765962">
                  <a:extLst>
                    <a:ext uri="{9D8B030D-6E8A-4147-A177-3AD203B41FA5}">
                      <a16:colId xmlns:a16="http://schemas.microsoft.com/office/drawing/2014/main" val="1622232667"/>
                    </a:ext>
                  </a:extLst>
                </a:gridCol>
              </a:tblGrid>
              <a:tr h="142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프로세스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상세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1224"/>
                  </a:ext>
                </a:extLst>
              </a:tr>
              <a:tr h="300468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전체 재고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전체 재고 현황 정보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캐싱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394156"/>
                  </a:ext>
                </a:extLst>
              </a:tr>
              <a:tr h="3376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 종류별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종류별 재고 정보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캐싱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100224"/>
                  </a:ext>
                </a:extLst>
              </a:tr>
              <a:tr h="124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 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월별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종류별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 통계 그래프 가공 및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80000"/>
                  </a:ext>
                </a:extLst>
              </a:tr>
              <a:tr h="124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반출입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대여 중인 재고 그래프 가공 및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005524"/>
                  </a:ext>
                </a:extLst>
              </a:tr>
              <a:tr h="124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 등록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삭제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바코드 스캐닝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217178"/>
                  </a:ext>
                </a:extLst>
              </a:tr>
              <a:tr h="124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반출입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 대여 및 반납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868530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반출입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장비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에 대한 이력 정보 관리 및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40403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푸시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 및 대여 현황에 따른 관리자 알림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278269"/>
                  </a:ext>
                </a:extLst>
              </a:tr>
              <a:tr h="24876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물품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이름 또는 바코드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로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65751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앱의 편리 기능 설정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57466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사용자 및 관리자 등록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40766"/>
                  </a:ext>
                </a:extLst>
              </a:tr>
              <a:tr h="1243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일반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 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바코드 스캐닝 및 대여 신청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721623"/>
                  </a:ext>
                </a:extLst>
              </a:tr>
              <a:tr h="124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대여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자신이 대여한 재고 목록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697095"/>
                  </a:ext>
                </a:extLst>
              </a:tr>
              <a:tr h="124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백그라운드 프로세스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실시간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재고에 대한 푸시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263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407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8202" y="2325100"/>
            <a:ext cx="6466424" cy="1186977"/>
            <a:chOff x="0" y="0"/>
            <a:chExt cx="6466423" cy="1294342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sz="1500" dirty="0">
                  <a:latin typeface="+mj-lt"/>
                </a:rPr>
                <a:t>Login, Register</a:t>
              </a: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sz="1500" dirty="0" err="1">
                  <a:latin typeface="+mj-lt"/>
                </a:rPr>
                <a:t>User_add</a:t>
              </a:r>
              <a:r>
                <a:rPr sz="1500" dirty="0">
                  <a:latin typeface="+mj-lt"/>
                </a:rPr>
                <a:t>, </a:t>
              </a:r>
              <a:r>
                <a:rPr sz="1500" dirty="0" err="1">
                  <a:latin typeface="+mj-lt"/>
                </a:rPr>
                <a:t>User_modify</a:t>
              </a:r>
              <a:r>
                <a:rPr sz="1500" dirty="0">
                  <a:latin typeface="+mj-lt"/>
                </a:rPr>
                <a:t>, </a:t>
              </a:r>
              <a:r>
                <a:rPr sz="1500" dirty="0" err="1">
                  <a:latin typeface="+mj-lt"/>
                </a:rPr>
                <a:t>User_delete</a:t>
              </a:r>
              <a:endParaRPr sz="1500" dirty="0">
                <a:latin typeface="+mj-lt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sz="1500" dirty="0" err="1">
                  <a:latin typeface="+mj-lt"/>
                </a:rPr>
                <a:t>User_group_add</a:t>
              </a:r>
              <a:r>
                <a:rPr sz="1500" dirty="0">
                  <a:latin typeface="+mj-lt"/>
                </a:rPr>
                <a:t>, </a:t>
              </a:r>
              <a:r>
                <a:rPr sz="1500" dirty="0" err="1">
                  <a:latin typeface="+mj-lt"/>
                </a:rPr>
                <a:t>User_group_modify</a:t>
              </a:r>
              <a:r>
                <a:rPr sz="1500" dirty="0">
                  <a:latin typeface="+mj-lt"/>
                </a:rPr>
                <a:t>, </a:t>
              </a:r>
              <a:r>
                <a:rPr sz="1500" dirty="0" err="1">
                  <a:latin typeface="+mj-lt"/>
                </a:rPr>
                <a:t>User_group_delete</a:t>
              </a:r>
              <a:endParaRPr sz="1500" dirty="0">
                <a:latin typeface="+mj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227F64-AC9E-48E0-8007-D1CE15971B8E}"/>
              </a:ext>
            </a:extLst>
          </p:cNvPr>
          <p:cNvGrpSpPr/>
          <p:nvPr/>
        </p:nvGrpSpPr>
        <p:grpSpPr>
          <a:xfrm>
            <a:off x="1302296" y="3632930"/>
            <a:ext cx="6487204" cy="369595"/>
            <a:chOff x="1302296" y="3212976"/>
            <a:chExt cx="6487204" cy="369595"/>
          </a:xfrm>
        </p:grpSpPr>
        <p:grpSp>
          <p:nvGrpSpPr>
            <p:cNvPr id="7" name="TextBox 6">
              <a:extLst>
                <a:ext uri="{FF2B5EF4-FFF2-40B4-BE49-F238E27FC236}">
                  <a16:creationId xmlns:a16="http://schemas.microsoft.com/office/drawing/2014/main" id="{0B5B0C60-C3DE-4FFC-9BAF-68867F62429E}"/>
                </a:ext>
              </a:extLst>
            </p:cNvPr>
            <p:cNvGrpSpPr/>
            <p:nvPr/>
          </p:nvGrpSpPr>
          <p:grpSpPr>
            <a:xfrm>
              <a:off x="1302296" y="3213236"/>
              <a:ext cx="6487204" cy="369335"/>
              <a:chOff x="-1" y="-1"/>
              <a:chExt cx="6487202" cy="36933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" name="직사각형">
                <a:extLst>
                  <a:ext uri="{FF2B5EF4-FFF2-40B4-BE49-F238E27FC236}">
                    <a16:creationId xmlns:a16="http://schemas.microsoft.com/office/drawing/2014/main" id="{2930135A-372C-4EFE-86D2-DA4C01B6A5CC}"/>
                  </a:ext>
                </a:extLst>
              </p:cNvPr>
              <p:cNvSpPr/>
              <p:nvPr/>
            </p:nvSpPr>
            <p:spPr>
              <a:xfrm>
                <a:off x="-1" y="-1"/>
                <a:ext cx="6487202" cy="369334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latin typeface="+mn-lt"/>
                    <a:ea typeface="+mn-ea"/>
                    <a:cs typeface="+mn-cs"/>
                    <a:sym typeface="굴림"/>
                  </a:defRPr>
                </a:pPr>
                <a:endParaRPr/>
              </a:p>
            </p:txBody>
          </p:sp>
          <p:sp>
            <p:nvSpPr>
              <p:cNvPr id="9" name="사용자 검증">
                <a:extLst>
                  <a:ext uri="{FF2B5EF4-FFF2-40B4-BE49-F238E27FC236}">
                    <a16:creationId xmlns:a16="http://schemas.microsoft.com/office/drawing/2014/main" id="{0E5A6AA2-E653-46E5-85E1-87F291AFD321}"/>
                  </a:ext>
                </a:extLst>
              </p:cNvPr>
              <p:cNvSpPr txBox="1"/>
              <p:nvPr/>
            </p:nvSpPr>
            <p:spPr>
              <a:xfrm>
                <a:off x="11429" y="-1"/>
                <a:ext cx="3274427" cy="369329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b="1">
                    <a:solidFill>
                      <a:srgbClr val="404040"/>
                    </a:solidFill>
                  </a:defRPr>
                </a:lvl1pPr>
              </a:lstStyle>
              <a:p>
                <a:r>
                  <a:rPr lang="ko-KR" altLang="en-US" dirty="0">
                    <a:latin typeface="+mn-ea"/>
                    <a:ea typeface="+mn-ea"/>
                  </a:rPr>
                  <a:t>관리자</a:t>
                </a: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13" name="사용자 검증">
              <a:extLst>
                <a:ext uri="{FF2B5EF4-FFF2-40B4-BE49-F238E27FC236}">
                  <a16:creationId xmlns:a16="http://schemas.microsoft.com/office/drawing/2014/main" id="{A201C101-C96B-43C2-983C-03C84CFDD039}"/>
                </a:ext>
              </a:extLst>
            </p:cNvPr>
            <p:cNvSpPr txBox="1"/>
            <p:nvPr/>
          </p:nvSpPr>
          <p:spPr>
            <a:xfrm>
              <a:off x="4462274" y="3212976"/>
              <a:ext cx="32744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사용자</a:t>
              </a:r>
              <a:endParaRPr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036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en-US" sz="1500" dirty="0" err="1">
                  <a:latin typeface="+mn-ea"/>
                  <a:ea typeface="+mn-ea"/>
                </a:rPr>
                <a:t>Product_list</a:t>
              </a:r>
              <a:r>
                <a:rPr lang="en-US" sz="1500" dirty="0">
                  <a:latin typeface="+mn-ea"/>
                  <a:ea typeface="+mn-ea"/>
                </a:rPr>
                <a:t>, </a:t>
              </a:r>
              <a:r>
                <a:rPr lang="en-US" sz="1500" dirty="0" err="1">
                  <a:latin typeface="+mn-ea"/>
                  <a:ea typeface="+mn-ea"/>
                </a:rPr>
                <a:t>Rent_list</a:t>
              </a:r>
              <a:endParaRPr lang="en-US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재고 및 </a:t>
              </a:r>
              <a:r>
                <a:rPr lang="ko-KR" altLang="en-US" sz="1500" dirty="0" err="1">
                  <a:latin typeface="+mn-ea"/>
                  <a:ea typeface="+mn-ea"/>
                </a:rPr>
                <a:t>반출입</a:t>
              </a:r>
              <a:r>
                <a:rPr lang="ko-KR" altLang="en-US" sz="1500" dirty="0">
                  <a:latin typeface="+mn-ea"/>
                  <a:ea typeface="+mn-ea"/>
                </a:rPr>
                <a:t> 현황을 불러와 어플리케이션에 </a:t>
              </a:r>
              <a:r>
                <a:rPr lang="ko-KR" altLang="en-US" sz="1500" dirty="0" err="1">
                  <a:latin typeface="+mn-ea"/>
                  <a:ea typeface="+mn-ea"/>
                </a:rPr>
                <a:t>캐싱</a:t>
              </a:r>
              <a:endParaRPr lang="en-US" sz="1500"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2744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전체 재고 상황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03589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en-US" sz="1500" dirty="0" err="1">
                  <a:latin typeface="+mn-ea"/>
                  <a:ea typeface="+mn-ea"/>
                </a:rPr>
                <a:t>Product_list</a:t>
              </a:r>
              <a:endParaRPr lang="en-US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재고 정보를 불러와 종류별 분류 및 </a:t>
              </a:r>
              <a:r>
                <a:rPr lang="ko-KR" altLang="en-US" sz="1500" dirty="0" err="1">
                  <a:latin typeface="+mn-ea"/>
                  <a:ea typeface="+mn-ea"/>
                </a:rPr>
                <a:t>캐싱</a:t>
              </a:r>
              <a:endParaRPr lang="en-US" sz="1500"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2744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재고 종류별 상황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98035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en-US" altLang="ko-KR" sz="1500" dirty="0" err="1">
                  <a:solidFill>
                    <a:srgbClr val="FFFFFF"/>
                  </a:solidFill>
                  <a:latin typeface="+mn-ea"/>
                  <a:ea typeface="+mn-ea"/>
                </a:rPr>
                <a:t>Product_list</a:t>
              </a:r>
              <a:r>
                <a:rPr lang="en-US" altLang="ko-KR" sz="1500" dirty="0">
                  <a:solidFill>
                    <a:srgbClr val="FFFFFF"/>
                  </a:solidFill>
                  <a:latin typeface="+mn-ea"/>
                  <a:ea typeface="+mn-ea"/>
                </a:rPr>
                <a:t>, </a:t>
              </a:r>
              <a:r>
                <a:rPr lang="en-US" altLang="ko-KR" sz="1500" dirty="0" err="1">
                  <a:solidFill>
                    <a:srgbClr val="FFFFFF"/>
                  </a:solidFill>
                  <a:latin typeface="+mn-ea"/>
                  <a:ea typeface="+mn-ea"/>
                </a:rPr>
                <a:t>Rent_list</a:t>
              </a:r>
              <a:endParaRPr lang="en-US" altLang="ko-KR" sz="150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solidFill>
                    <a:srgbClr val="FFFFFF"/>
                  </a:solidFill>
                  <a:latin typeface="+mn-ea"/>
                  <a:ea typeface="+mn-ea"/>
                </a:rPr>
                <a:t>재고 정보를 이용하여 그래프로 가공 및 표시</a:t>
              </a:r>
              <a:endParaRPr lang="en-US" altLang="ko-KR" sz="1500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2744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재고 통계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54721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en-US" sz="1500" dirty="0" err="1">
                  <a:latin typeface="+mn-ea"/>
                  <a:ea typeface="+mn-ea"/>
                </a:rPr>
                <a:t>Rent_list</a:t>
              </a:r>
              <a:endParaRPr lang="en-US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 err="1">
                  <a:solidFill>
                    <a:srgbClr val="FFFFFF"/>
                  </a:solidFill>
                  <a:latin typeface="+mn-ea"/>
                  <a:ea typeface="+mn-ea"/>
                </a:rPr>
                <a:t>반출입</a:t>
              </a:r>
              <a:r>
                <a:rPr lang="ko-KR" altLang="en-US" sz="1500" dirty="0">
                  <a:solidFill>
                    <a:srgbClr val="FFFFFF"/>
                  </a:solidFill>
                  <a:latin typeface="+mn-ea"/>
                  <a:ea typeface="+mn-ea"/>
                </a:rPr>
                <a:t> 정보를 이용하여 그래프로 가공 및 표시</a:t>
              </a:r>
              <a:endParaRPr lang="en-US" altLang="ko-KR" sz="1500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 레이아웃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2744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 레이아웃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 err="1"/>
              <a:t>반출입</a:t>
            </a:r>
            <a:r>
              <a:rPr lang="ko-KR" altLang="en-US" b="1" dirty="0"/>
              <a:t> 통계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91258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A13A8-3E55-A84D-86C8-7005BEC4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476091"/>
            <a:ext cx="7344816" cy="369332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메이커스페이스 장비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재고 관리 및 반출입 관리 시스템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3C471-FFDE-F946-A608-F583451D9544}"/>
              </a:ext>
            </a:extLst>
          </p:cNvPr>
          <p:cNvSpPr txBox="1"/>
          <p:nvPr/>
        </p:nvSpPr>
        <p:spPr>
          <a:xfrm>
            <a:off x="6471802" y="260648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&lt;</a:t>
            </a:r>
            <a:r>
              <a:rPr kumimoji="1"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곳간</a:t>
            </a:r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kumimoji="1" lang="ko-KR" altLang="en-US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D611C-8C18-47D4-BA3A-CE82698A6627}"/>
              </a:ext>
            </a:extLst>
          </p:cNvPr>
          <p:cNvSpPr txBox="1"/>
          <p:nvPr/>
        </p:nvSpPr>
        <p:spPr>
          <a:xfrm>
            <a:off x="609600" y="1124744"/>
            <a:ext cx="1132041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핵심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33094-F798-4CAC-BB1C-61E41FB6DD26}"/>
              </a:ext>
            </a:extLst>
          </p:cNvPr>
          <p:cNvSpPr txBox="1"/>
          <p:nvPr/>
        </p:nvSpPr>
        <p:spPr>
          <a:xfrm>
            <a:off x="609600" y="1772816"/>
            <a:ext cx="2090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재고관리 시스템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524BB2-D4F2-4070-9B2F-4BE6986E3918}"/>
              </a:ext>
            </a:extLst>
          </p:cNvPr>
          <p:cNvSpPr txBox="1"/>
          <p:nvPr/>
        </p:nvSpPr>
        <p:spPr>
          <a:xfrm>
            <a:off x="3727562" y="1772816"/>
            <a:ext cx="194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CFC7C-99B8-44C5-85AC-C72DFF9A984D}"/>
              </a:ext>
            </a:extLst>
          </p:cNvPr>
          <p:cNvSpPr txBox="1"/>
          <p:nvPr/>
        </p:nvSpPr>
        <p:spPr>
          <a:xfrm>
            <a:off x="6660232" y="1766708"/>
            <a:ext cx="172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기본 시스템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E4E1A3-1FAF-475C-A1ED-4A606B0A5B8A}"/>
              </a:ext>
            </a:extLst>
          </p:cNvPr>
          <p:cNvSpPr txBox="1"/>
          <p:nvPr/>
        </p:nvSpPr>
        <p:spPr>
          <a:xfrm>
            <a:off x="610883" y="2348880"/>
            <a:ext cx="1944216" cy="295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현황 목록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종류별 목록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상세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수정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추가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검사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통계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CB4814-05E1-40BD-B38A-DB6CC89D0A5E}"/>
              </a:ext>
            </a:extLst>
          </p:cNvPr>
          <p:cNvSpPr txBox="1"/>
          <p:nvPr/>
        </p:nvSpPr>
        <p:spPr>
          <a:xfrm>
            <a:off x="3727562" y="2348880"/>
            <a:ext cx="2284597" cy="253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현황 목록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종류별 목록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상세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수정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신청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통계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8EDB0A-3B22-40EE-AA3E-E57CB5B70D92}"/>
              </a:ext>
            </a:extLst>
          </p:cNvPr>
          <p:cNvSpPr txBox="1"/>
          <p:nvPr/>
        </p:nvSpPr>
        <p:spPr>
          <a:xfrm>
            <a:off x="6660233" y="2348880"/>
            <a:ext cx="1944216" cy="212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유저 시스템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로그 시스템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알림 시스템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바코드 시스템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585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en-US" sz="1500" dirty="0" err="1">
                  <a:latin typeface="+mn-ea"/>
                  <a:ea typeface="+mn-ea"/>
                </a:rPr>
                <a:t>Rent_list</a:t>
              </a:r>
              <a:r>
                <a:rPr lang="en-US" sz="1500" dirty="0">
                  <a:latin typeface="+mn-ea"/>
                  <a:ea typeface="+mn-ea"/>
                </a:rPr>
                <a:t>, </a:t>
              </a:r>
              <a:r>
                <a:rPr lang="en-US" sz="1500" dirty="0" err="1">
                  <a:latin typeface="+mn-ea"/>
                  <a:ea typeface="+mn-ea"/>
                </a:rPr>
                <a:t>Rent_add</a:t>
              </a:r>
              <a:r>
                <a:rPr lang="en-US" sz="1500" dirty="0">
                  <a:latin typeface="+mn-ea"/>
                  <a:ea typeface="+mn-ea"/>
                </a:rPr>
                <a:t>, </a:t>
              </a:r>
              <a:r>
                <a:rPr lang="en-US" sz="1500" dirty="0" err="1">
                  <a:latin typeface="+mn-ea"/>
                  <a:ea typeface="+mn-ea"/>
                </a:rPr>
                <a:t>Rent_modify</a:t>
              </a:r>
              <a:r>
                <a:rPr lang="en-US" sz="1500" dirty="0">
                  <a:latin typeface="+mn-ea"/>
                  <a:ea typeface="+mn-ea"/>
                </a:rPr>
                <a:t>, </a:t>
              </a:r>
              <a:r>
                <a:rPr lang="en-US" sz="1500" dirty="0" err="1">
                  <a:latin typeface="+mn-ea"/>
                  <a:ea typeface="+mn-ea"/>
                </a:rPr>
                <a:t>Rent_delete</a:t>
              </a:r>
              <a:endParaRPr lang="en-US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 err="1">
                  <a:latin typeface="+mn-ea"/>
                  <a:ea typeface="+mn-ea"/>
                </a:rPr>
                <a:t>반출입</a:t>
              </a:r>
              <a:r>
                <a:rPr lang="ko-KR" altLang="en-US" sz="1500" dirty="0">
                  <a:latin typeface="+mn-ea"/>
                  <a:ea typeface="+mn-ea"/>
                </a:rPr>
                <a:t> 가능한 재고 현황</a:t>
              </a:r>
              <a:r>
                <a:rPr lang="en-US" altLang="ko-KR" sz="1500" dirty="0">
                  <a:latin typeface="+mn-ea"/>
                  <a:ea typeface="+mn-ea"/>
                </a:rPr>
                <a:t>, </a:t>
              </a:r>
              <a:r>
                <a:rPr lang="ko-KR" altLang="en-US" sz="1500" dirty="0">
                  <a:latin typeface="+mn-ea"/>
                  <a:ea typeface="+mn-ea"/>
                </a:rPr>
                <a:t>추가</a:t>
              </a:r>
              <a:r>
                <a:rPr lang="en-US" altLang="ko-KR" sz="1500" dirty="0">
                  <a:latin typeface="+mn-ea"/>
                  <a:ea typeface="+mn-ea"/>
                </a:rPr>
                <a:t>, </a:t>
              </a:r>
              <a:r>
                <a:rPr lang="ko-KR" altLang="en-US" sz="1500" dirty="0">
                  <a:latin typeface="+mn-ea"/>
                  <a:ea typeface="+mn-ea"/>
                </a:rPr>
                <a:t>수정</a:t>
              </a:r>
              <a:r>
                <a:rPr lang="en-US" altLang="ko-KR" sz="1500" dirty="0">
                  <a:latin typeface="+mn-ea"/>
                  <a:ea typeface="+mn-ea"/>
                </a:rPr>
                <a:t>, </a:t>
              </a:r>
              <a:r>
                <a:rPr lang="ko-KR" altLang="en-US" sz="1500" dirty="0">
                  <a:latin typeface="+mn-ea"/>
                  <a:ea typeface="+mn-ea"/>
                </a:rPr>
                <a:t>삭제 기능</a:t>
              </a:r>
              <a:endParaRPr lang="en-US" sz="1500"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2744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 err="1"/>
              <a:t>반출입</a:t>
            </a:r>
            <a:r>
              <a:rPr lang="ko-KR" altLang="en-US" b="1" dirty="0"/>
              <a:t> 관리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467131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2744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재고 관리</a:t>
            </a:r>
            <a:endParaRPr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FF369D-59E6-48BB-A738-632D29254F00}"/>
              </a:ext>
            </a:extLst>
          </p:cNvPr>
          <p:cNvGrpSpPr/>
          <p:nvPr/>
        </p:nvGrpSpPr>
        <p:grpSpPr>
          <a:xfrm>
            <a:off x="1229016" y="3229062"/>
            <a:ext cx="6548928" cy="1568090"/>
            <a:chOff x="1274736" y="3445085"/>
            <a:chExt cx="6548928" cy="1568090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1357239" y="3445350"/>
              <a:ext cx="6466425" cy="156782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1274736" y="3445085"/>
              <a:ext cx="6375075" cy="1557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en-US" sz="1500" dirty="0" err="1">
                  <a:latin typeface="+mj-lt"/>
                </a:rPr>
                <a:t>Product_list</a:t>
              </a:r>
              <a:r>
                <a:rPr lang="en-US" sz="1500" dirty="0">
                  <a:latin typeface="+mj-lt"/>
                </a:rPr>
                <a:t>, </a:t>
              </a:r>
              <a:r>
                <a:rPr lang="en-US" sz="1500" dirty="0" err="1">
                  <a:latin typeface="+mj-lt"/>
                </a:rPr>
                <a:t>Product_add</a:t>
              </a:r>
              <a:r>
                <a:rPr lang="en-US" sz="1500" dirty="0">
                  <a:latin typeface="+mj-lt"/>
                </a:rPr>
                <a:t>, </a:t>
              </a:r>
              <a:r>
                <a:rPr lang="en-US" sz="1500" dirty="0" err="1">
                  <a:latin typeface="+mj-lt"/>
                </a:rPr>
                <a:t>Product_delete</a:t>
              </a:r>
              <a:r>
                <a:rPr lang="en-US" sz="1500" dirty="0">
                  <a:latin typeface="+mj-lt"/>
                </a:rPr>
                <a:t>,</a:t>
              </a: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en-US" sz="1500" dirty="0" err="1">
                  <a:latin typeface="+mj-lt"/>
                </a:rPr>
                <a:t>Product_group_add</a:t>
              </a:r>
              <a:r>
                <a:rPr lang="en-US" sz="1500" dirty="0">
                  <a:latin typeface="+mj-lt"/>
                </a:rPr>
                <a:t>, </a:t>
              </a:r>
              <a:r>
                <a:rPr lang="en-US" sz="1500" dirty="0" err="1">
                  <a:latin typeface="+mj-lt"/>
                </a:rPr>
                <a:t>Product_group_modify</a:t>
              </a:r>
              <a:r>
                <a:rPr lang="en-US" sz="1500" dirty="0">
                  <a:latin typeface="+mj-lt"/>
                </a:rPr>
                <a:t>, </a:t>
              </a:r>
              <a:r>
                <a:rPr lang="en-US" sz="1500" dirty="0" err="1">
                  <a:latin typeface="+mj-lt"/>
                </a:rPr>
                <a:t>Product_group_delete</a:t>
              </a:r>
              <a:endParaRPr lang="en-US" sz="1500" dirty="0">
                <a:latin typeface="+mj-lt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등록 </a:t>
              </a:r>
              <a:r>
                <a:rPr lang="en-US" altLang="ko-KR" sz="1500" dirty="0">
                  <a:latin typeface="+mn-ea"/>
                  <a:ea typeface="+mn-ea"/>
                </a:rPr>
                <a:t>: </a:t>
              </a:r>
              <a:r>
                <a:rPr lang="ko-KR" altLang="en-US" sz="1500" dirty="0">
                  <a:latin typeface="+mn-ea"/>
                  <a:ea typeface="+mn-ea"/>
                </a:rPr>
                <a:t>등록할 재고의 바코드를 스캔하여 일괄 등록</a:t>
              </a:r>
              <a:endParaRPr lang="en-US" altLang="ko-KR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관리 </a:t>
              </a:r>
              <a:r>
                <a:rPr lang="en-US" altLang="ko-KR" sz="1500" dirty="0">
                  <a:latin typeface="+mn-ea"/>
                  <a:ea typeface="+mn-ea"/>
                </a:rPr>
                <a:t>: </a:t>
              </a:r>
              <a:r>
                <a:rPr lang="ko-KR" altLang="en-US" sz="1500" dirty="0">
                  <a:latin typeface="+mn-ea"/>
                  <a:ea typeface="+mn-ea"/>
                </a:rPr>
                <a:t>관리할 재고를 검색 후</a:t>
              </a:r>
              <a:r>
                <a:rPr lang="en-US" altLang="ko-KR" sz="1500" dirty="0">
                  <a:latin typeface="+mn-ea"/>
                  <a:ea typeface="+mn-ea"/>
                </a:rPr>
                <a:t>(</a:t>
              </a:r>
              <a:r>
                <a:rPr lang="ko-KR" altLang="en-US" sz="1500" dirty="0">
                  <a:latin typeface="+mn-ea"/>
                  <a:ea typeface="+mn-ea"/>
                </a:rPr>
                <a:t>바코드 인식</a:t>
              </a:r>
              <a:r>
                <a:rPr lang="en-US" altLang="ko-KR" sz="1500" dirty="0">
                  <a:latin typeface="+mn-ea"/>
                  <a:ea typeface="+mn-ea"/>
                </a:rPr>
                <a:t>, </a:t>
              </a:r>
              <a:r>
                <a:rPr lang="ko-KR" altLang="en-US" sz="1500" dirty="0">
                  <a:latin typeface="+mn-ea"/>
                  <a:ea typeface="+mn-ea"/>
                </a:rPr>
                <a:t>앱 내 검색</a:t>
              </a:r>
              <a:r>
                <a:rPr lang="en-US" altLang="ko-KR" sz="1500" dirty="0">
                  <a:latin typeface="+mn-ea"/>
                  <a:ea typeface="+mn-ea"/>
                </a:rPr>
                <a:t>) </a:t>
              </a:r>
              <a:r>
                <a:rPr lang="ko-KR" altLang="en-US" sz="1500" dirty="0">
                  <a:latin typeface="+mn-ea"/>
                  <a:ea typeface="+mn-ea"/>
                </a:rPr>
                <a:t>정보 수정</a:t>
              </a:r>
              <a:endParaRPr lang="en-US" altLang="ko-KR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lang="en-US" sz="15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973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en-US" sz="1500" dirty="0" err="1">
                  <a:latin typeface="+mj-lt"/>
                </a:rPr>
                <a:t>Log_list</a:t>
              </a:r>
              <a:r>
                <a:rPr lang="en-US" sz="1500" dirty="0">
                  <a:latin typeface="+mj-lt"/>
                </a:rPr>
                <a:t>, </a:t>
              </a:r>
              <a:r>
                <a:rPr lang="en-US" sz="1500" dirty="0" err="1">
                  <a:latin typeface="+mj-lt"/>
                </a:rPr>
                <a:t>Log_add</a:t>
              </a:r>
              <a:r>
                <a:rPr lang="en-US" sz="1500" dirty="0">
                  <a:latin typeface="+mj-lt"/>
                </a:rPr>
                <a:t>, </a:t>
              </a:r>
              <a:r>
                <a:rPr lang="en-US" sz="1500" dirty="0" err="1">
                  <a:latin typeface="+mj-lt"/>
                </a:rPr>
                <a:t>Log_delete</a:t>
              </a:r>
              <a:r>
                <a:rPr lang="en-US" sz="1500" dirty="0">
                  <a:latin typeface="+mj-lt"/>
                </a:rPr>
                <a:t>, </a:t>
              </a:r>
              <a:r>
                <a:rPr lang="en-US" sz="1500" dirty="0" err="1">
                  <a:latin typeface="+mj-lt"/>
                </a:rPr>
                <a:t>Log_type</a:t>
              </a:r>
              <a:endParaRPr lang="en-US" sz="1500" dirty="0">
                <a:latin typeface="+mj-lt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장비 이력 </a:t>
              </a:r>
              <a:r>
                <a:rPr lang="en-US" altLang="ko-KR" sz="1500" dirty="0">
                  <a:latin typeface="+mn-ea"/>
                  <a:ea typeface="+mn-ea"/>
                </a:rPr>
                <a:t>: </a:t>
              </a:r>
              <a:r>
                <a:rPr lang="ko-KR" altLang="en-US" sz="1500" dirty="0">
                  <a:latin typeface="+mn-ea"/>
                  <a:ea typeface="+mn-ea"/>
                </a:rPr>
                <a:t>장비의 유지보수 및 이관 현황 정보 관리</a:t>
              </a:r>
              <a:endParaRPr lang="en-US" sz="1500"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2744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재고</a:t>
            </a:r>
            <a:r>
              <a:rPr lang="en-US" altLang="ko-KR" b="1" dirty="0"/>
              <a:t>/</a:t>
            </a:r>
            <a:r>
              <a:rPr lang="ko-KR" altLang="en-US" b="1" dirty="0" err="1"/>
              <a:t>반출입</a:t>
            </a:r>
            <a:r>
              <a:rPr lang="ko-KR" altLang="en-US" b="1" dirty="0"/>
              <a:t> 로그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697091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en-US" sz="1500" dirty="0" err="1">
                  <a:latin typeface="+mn-ea"/>
                  <a:ea typeface="+mn-ea"/>
                </a:rPr>
                <a:t>Product_list</a:t>
              </a:r>
              <a:endParaRPr lang="en-US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이름 또는 바코드로 해당 물품의 재고 및 상태를 검색함</a:t>
              </a:r>
              <a:endParaRPr lang="en-US" altLang="ko-KR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관리자와 사용자가 볼 수 있는 정보에는 차이가 있음</a:t>
              </a:r>
              <a:endParaRPr lang="en-US" sz="1500"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315796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재고</a:t>
            </a:r>
            <a:r>
              <a:rPr lang="en-US" altLang="ko-KR" b="1" dirty="0"/>
              <a:t>(</a:t>
            </a:r>
            <a:r>
              <a:rPr lang="ko-KR" altLang="en-US" b="1" dirty="0"/>
              <a:t>물품</a:t>
            </a:r>
            <a:r>
              <a:rPr lang="en-US" altLang="ko-KR" b="1" dirty="0"/>
              <a:t>) </a:t>
            </a:r>
            <a:r>
              <a:rPr lang="ko-KR" altLang="en-US" b="1" dirty="0"/>
              <a:t>검색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510866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앱의 여러 편의 기능 설정</a:t>
              </a:r>
              <a:endParaRPr lang="en-US" altLang="ko-KR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관리자와 사용자가 설정할 수 있는 기능은 각각 다름</a:t>
              </a:r>
              <a:endParaRPr lang="en-US" altLang="ko-KR" sz="1500"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315796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설정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56590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lang="en-US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대여할 물품을</a:t>
              </a:r>
              <a:r>
                <a:rPr lang="en-US" altLang="ko-KR" sz="1500" dirty="0">
                  <a:latin typeface="+mn-ea"/>
                  <a:ea typeface="+mn-ea"/>
                </a:rPr>
                <a:t> </a:t>
              </a:r>
              <a:r>
                <a:rPr lang="ko-KR" altLang="en-US" sz="1500" dirty="0">
                  <a:latin typeface="+mn-ea"/>
                  <a:ea typeface="+mn-ea"/>
                </a:rPr>
                <a:t>바코드 스캐닝 또는 목록에서 직접 선택하여 대여 신청</a:t>
              </a:r>
              <a:endParaRPr lang="en-US" sz="1500"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3" y="2483341"/>
            <a:ext cx="3325019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재고 대여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516431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1645" y="3212976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lang="en-US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대여 중인 물품 목록</a:t>
              </a:r>
              <a:r>
                <a:rPr lang="en-US" altLang="ko-KR" sz="1500" dirty="0">
                  <a:latin typeface="+mn-ea"/>
                  <a:ea typeface="+mn-ea"/>
                </a:rPr>
                <a:t>, </a:t>
              </a:r>
              <a:r>
                <a:rPr lang="ko-KR" altLang="en-US" sz="1500" dirty="0">
                  <a:latin typeface="+mn-ea"/>
                  <a:ea typeface="+mn-ea"/>
                </a:rPr>
                <a:t>자신이 대여한 물품 목록 표시</a:t>
              </a:r>
              <a:endParaRPr lang="en-US" sz="1500"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4" y="2483341"/>
            <a:ext cx="3315796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대여 현황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27519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7CA5-CCEE-43D9-8BD1-FEC73AE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상위설계 </a:t>
            </a:r>
            <a:r>
              <a:rPr lang="en-US" altLang="ko-KR" dirty="0"/>
              <a:t>: </a:t>
            </a:r>
            <a:r>
              <a:rPr lang="ko-KR" altLang="en-US" dirty="0"/>
              <a:t>프로세스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61A4-33E9-4FAB-8058-9321DC3EAA23}"/>
              </a:ext>
            </a:extLst>
          </p:cNvPr>
          <p:cNvSpPr txBox="1"/>
          <p:nvPr/>
        </p:nvSpPr>
        <p:spPr>
          <a:xfrm>
            <a:off x="895674" y="1463873"/>
            <a:ext cx="7344818" cy="3693319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>
                <a:latin typeface="+mn-lt"/>
                <a:ea typeface="+mn-ea"/>
                <a:cs typeface="+mn-cs"/>
                <a:sym typeface="굴림"/>
              </a:rPr>
              <a:t>APP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grpSp>
        <p:nvGrpSpPr>
          <p:cNvPr id="4" name="TextBox 6">
            <a:extLst>
              <a:ext uri="{FF2B5EF4-FFF2-40B4-BE49-F238E27FC236}">
                <a16:creationId xmlns:a16="http://schemas.microsoft.com/office/drawing/2014/main" id="{4ACE0A34-E114-4241-8522-85C7F734188E}"/>
              </a:ext>
            </a:extLst>
          </p:cNvPr>
          <p:cNvGrpSpPr/>
          <p:nvPr/>
        </p:nvGrpSpPr>
        <p:grpSpPr>
          <a:xfrm>
            <a:off x="1311519" y="1977266"/>
            <a:ext cx="6487204" cy="369335"/>
            <a:chOff x="-1" y="-1"/>
            <a:chExt cx="6487202" cy="36933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" name="직사각형">
              <a:extLst>
                <a:ext uri="{FF2B5EF4-FFF2-40B4-BE49-F238E27FC236}">
                  <a16:creationId xmlns:a16="http://schemas.microsoft.com/office/drawing/2014/main" id="{8CA6A601-6C06-4B33-970F-5C916D6B43F4}"/>
                </a:ext>
              </a:extLst>
            </p:cNvPr>
            <p:cNvSpPr/>
            <p:nvPr/>
          </p:nvSpPr>
          <p:spPr>
            <a:xfrm>
              <a:off x="-1" y="-1"/>
              <a:ext cx="6487202" cy="3693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굴림"/>
                </a:defRPr>
              </a:pPr>
              <a:endParaRPr/>
            </a:p>
          </p:txBody>
        </p:sp>
        <p:sp>
          <p:nvSpPr>
            <p:cNvPr id="6" name="사용자 검증">
              <a:extLst>
                <a:ext uri="{FF2B5EF4-FFF2-40B4-BE49-F238E27FC236}">
                  <a16:creationId xmlns:a16="http://schemas.microsoft.com/office/drawing/2014/main" id="{B3C528FE-0164-4913-A45F-B992A0AEC32A}"/>
                </a:ext>
              </a:extLst>
            </p:cNvPr>
            <p:cNvSpPr txBox="1"/>
            <p:nvPr/>
          </p:nvSpPr>
          <p:spPr>
            <a:xfrm>
              <a:off x="45719" y="-1"/>
              <a:ext cx="6395762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040"/>
                  </a:solidFill>
                </a:defRPr>
              </a:lvl1pPr>
            </a:lstStyle>
            <a:p>
              <a:r>
                <a:rPr lang="ko-KR" altLang="en-US" dirty="0">
                  <a:latin typeface="+mn-ea"/>
                  <a:ea typeface="+mn-ea"/>
                </a:rPr>
                <a:t>로그인 </a:t>
              </a:r>
              <a:r>
                <a:rPr lang="en-US" altLang="ko-KR" dirty="0">
                  <a:latin typeface="+mn-ea"/>
                  <a:ea typeface="+mn-ea"/>
                </a:rPr>
                <a:t>/ </a:t>
              </a:r>
              <a:r>
                <a:rPr lang="ko-KR" altLang="en-US" dirty="0">
                  <a:latin typeface="+mn-ea"/>
                  <a:ea typeface="+mn-ea"/>
                </a:rPr>
                <a:t>회원가입</a:t>
              </a:r>
              <a:endParaRPr dirty="0">
                <a:latin typeface="+mn-ea"/>
                <a:ea typeface="+mn-ea"/>
              </a:endParaRPr>
            </a:p>
          </p:txBody>
        </p:sp>
      </p:grpSp>
      <p:grpSp>
        <p:nvGrpSpPr>
          <p:cNvPr id="10" name="TextBox 15">
            <a:extLst>
              <a:ext uri="{FF2B5EF4-FFF2-40B4-BE49-F238E27FC236}">
                <a16:creationId xmlns:a16="http://schemas.microsoft.com/office/drawing/2014/main" id="{769972AE-7792-48F9-ACAE-4A2BE7DC709C}"/>
              </a:ext>
            </a:extLst>
          </p:cNvPr>
          <p:cNvGrpSpPr/>
          <p:nvPr/>
        </p:nvGrpSpPr>
        <p:grpSpPr>
          <a:xfrm>
            <a:off x="1317093" y="3590991"/>
            <a:ext cx="6466425" cy="1186978"/>
            <a:chOff x="-1" y="-1"/>
            <a:chExt cx="6466424" cy="1294344"/>
          </a:xfrm>
        </p:grpSpPr>
        <p:sp>
          <p:nvSpPr>
            <p:cNvPr id="11" name="직사각형">
              <a:extLst>
                <a:ext uri="{FF2B5EF4-FFF2-40B4-BE49-F238E27FC236}">
                  <a16:creationId xmlns:a16="http://schemas.microsoft.com/office/drawing/2014/main" id="{D356AAFA-9DDD-41A3-B6CC-95022C797ACD}"/>
                </a:ext>
              </a:extLst>
            </p:cNvPr>
            <p:cNvSpPr/>
            <p:nvPr/>
          </p:nvSpPr>
          <p:spPr>
            <a:xfrm>
              <a:off x="-1" y="-1"/>
              <a:ext cx="6466424" cy="1288365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 sz="1500"/>
            </a:p>
          </p:txBody>
        </p:sp>
        <p:sp>
          <p:nvSpPr>
            <p:cNvPr id="12" name="Login, Register…">
              <a:extLst>
                <a:ext uri="{FF2B5EF4-FFF2-40B4-BE49-F238E27FC236}">
                  <a16:creationId xmlns:a16="http://schemas.microsoft.com/office/drawing/2014/main" id="{C957176B-D0E1-4D81-AFB8-2007BD4E1D24}"/>
                </a:ext>
              </a:extLst>
            </p:cNvPr>
            <p:cNvSpPr txBox="1"/>
            <p:nvPr/>
          </p:nvSpPr>
          <p:spPr>
            <a:xfrm>
              <a:off x="45779" y="-1"/>
              <a:ext cx="6375074" cy="129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재고 현황</a:t>
              </a:r>
              <a:r>
                <a:rPr lang="en-US" altLang="ko-KR" sz="1500" dirty="0">
                  <a:latin typeface="+mn-ea"/>
                  <a:ea typeface="+mn-ea"/>
                </a:rPr>
                <a:t>, </a:t>
              </a:r>
              <a:r>
                <a:rPr lang="ko-KR" altLang="en-US" sz="1500" dirty="0">
                  <a:latin typeface="+mn-ea"/>
                  <a:ea typeface="+mn-ea"/>
                </a:rPr>
                <a:t>대여 현황에 따라 </a:t>
              </a:r>
              <a:endParaRPr lang="en-US" altLang="ko-KR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관리해야 할 내용들을 푸시 알림으로 관리자에게 알림</a:t>
              </a:r>
              <a:endParaRPr lang="en-US" altLang="ko-KR" sz="15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rPr lang="ko-KR" altLang="en-US" sz="1500" dirty="0">
                  <a:latin typeface="+mn-ea"/>
                  <a:ea typeface="+mn-ea"/>
                </a:rPr>
                <a:t>사용자에게는 반납 관린 알림 등이 전송됨</a:t>
              </a:r>
              <a:endParaRPr lang="en-US" sz="1500" dirty="0">
                <a:latin typeface="+mn-ea"/>
                <a:ea typeface="+mn-ea"/>
              </a:endParaRPr>
            </a:p>
          </p:txBody>
        </p:sp>
      </p:grpSp>
      <p:sp>
        <p:nvSpPr>
          <p:cNvPr id="8" name="직사각형">
            <a:extLst>
              <a:ext uri="{FF2B5EF4-FFF2-40B4-BE49-F238E27FC236}">
                <a16:creationId xmlns:a16="http://schemas.microsoft.com/office/drawing/2014/main" id="{2930135A-372C-4EFE-86D2-DA4C01B6A5CC}"/>
              </a:ext>
            </a:extLst>
          </p:cNvPr>
          <p:cNvSpPr/>
          <p:nvPr/>
        </p:nvSpPr>
        <p:spPr>
          <a:xfrm>
            <a:off x="4588154" y="2483601"/>
            <a:ext cx="3201346" cy="369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endParaRPr/>
          </a:p>
        </p:txBody>
      </p:sp>
      <p:sp>
        <p:nvSpPr>
          <p:cNvPr id="9" name="사용자 검증">
            <a:extLst>
              <a:ext uri="{FF2B5EF4-FFF2-40B4-BE49-F238E27FC236}">
                <a16:creationId xmlns:a16="http://schemas.microsoft.com/office/drawing/2014/main" id="{0E5A6AA2-E653-46E5-85E1-87F291AFD321}"/>
              </a:ext>
            </a:extLst>
          </p:cNvPr>
          <p:cNvSpPr txBox="1"/>
          <p:nvPr/>
        </p:nvSpPr>
        <p:spPr>
          <a:xfrm>
            <a:off x="1313726" y="2483601"/>
            <a:ext cx="3274428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관리자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3" name="사용자 검증">
            <a:extLst>
              <a:ext uri="{FF2B5EF4-FFF2-40B4-BE49-F238E27FC236}">
                <a16:creationId xmlns:a16="http://schemas.microsoft.com/office/drawing/2014/main" id="{A201C101-C96B-43C2-983C-03C84CFDD039}"/>
              </a:ext>
            </a:extLst>
          </p:cNvPr>
          <p:cNvSpPr txBox="1"/>
          <p:nvPr/>
        </p:nvSpPr>
        <p:spPr>
          <a:xfrm>
            <a:off x="4462273" y="2483341"/>
            <a:ext cx="3312931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b="1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사용자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56B86A24-01AB-46B9-85E7-DB84074B47C1}"/>
              </a:ext>
            </a:extLst>
          </p:cNvPr>
          <p:cNvSpPr/>
          <p:nvPr/>
        </p:nvSpPr>
        <p:spPr>
          <a:xfrm>
            <a:off x="1311519" y="2852671"/>
            <a:ext cx="6475774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백그라운드 프로세스</a:t>
            </a:r>
            <a:endParaRPr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23A22C08-FE95-4758-B3B8-87B2BC568CC8}"/>
              </a:ext>
            </a:extLst>
          </p:cNvPr>
          <p:cNvSpPr/>
          <p:nvPr/>
        </p:nvSpPr>
        <p:spPr>
          <a:xfrm>
            <a:off x="1313726" y="3218539"/>
            <a:ext cx="6476400" cy="3693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굴림"/>
              </a:defRPr>
            </a:pPr>
            <a:r>
              <a:rPr lang="ko-KR" altLang="en-US" b="1" dirty="0"/>
              <a:t>실시간 알림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29321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4829175" cy="6858000"/>
          </a:xfrm>
          <a:custGeom>
            <a:avLst/>
            <a:gdLst>
              <a:gd name="connsiteX0" fmla="*/ 0 w 4829175"/>
              <a:gd name="connsiteY0" fmla="*/ 0 h 6858000"/>
              <a:gd name="connsiteX1" fmla="*/ 591579 w 4829175"/>
              <a:gd name="connsiteY1" fmla="*/ 0 h 6858000"/>
              <a:gd name="connsiteX2" fmla="*/ 1852835 w 4829175"/>
              <a:gd name="connsiteY2" fmla="*/ 0 h 6858000"/>
              <a:gd name="connsiteX3" fmla="*/ 4829175 w 4829175"/>
              <a:gd name="connsiteY3" fmla="*/ 0 h 6858000"/>
              <a:gd name="connsiteX4" fmla="*/ 3323567 w 4829175"/>
              <a:gd name="connsiteY4" fmla="*/ 2800350 h 6858000"/>
              <a:gd name="connsiteX5" fmla="*/ 3679268 w 4829175"/>
              <a:gd name="connsiteY5" fmla="*/ 2800350 h 6858000"/>
              <a:gd name="connsiteX6" fmla="*/ 1497673 w 4829175"/>
              <a:gd name="connsiteY6" fmla="*/ 6857999 h 6858000"/>
              <a:gd name="connsiteX7" fmla="*/ 1141972 w 4829175"/>
              <a:gd name="connsiteY7" fmla="*/ 6857999 h 6858000"/>
              <a:gd name="connsiteX8" fmla="*/ 1141971 w 4829175"/>
              <a:gd name="connsiteY8" fmla="*/ 6858000 h 6858000"/>
              <a:gd name="connsiteX9" fmla="*/ 0 w 4829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175" h="6858000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1520" y="2459504"/>
            <a:ext cx="289173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0" spc="-300" dirty="0">
                <a:ln>
                  <a:prstDash val="solid"/>
                </a:ln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4081463" y="2936875"/>
            <a:ext cx="4795837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500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사용 프로세스</a:t>
            </a:r>
            <a:endParaRPr kumimoji="0" lang="en-US" altLang="ko-KR" sz="35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4081463" y="3462338"/>
            <a:ext cx="47958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1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사용자별 흐름도</a:t>
            </a:r>
            <a:endParaRPr kumimoji="0" lang="en-US" altLang="ko-KR" sz="16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8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BCB5-7F37-4009-A160-C0B5B870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입장 프로세스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4E20F2A-0616-4847-8D5F-8AC6202D50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45612"/>
              </p:ext>
            </p:extLst>
          </p:nvPr>
        </p:nvGraphicFramePr>
        <p:xfrm>
          <a:off x="609600" y="2420888"/>
          <a:ext cx="1132041" cy="11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r:id="rId3" imgW="1752120" imgH="1739520" progId="">
                  <p:embed/>
                </p:oleObj>
              </mc:Choice>
              <mc:Fallback>
                <p:oleObj r:id="rId3" imgW="1752120" imgH="173952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A3E35D19-C2FF-4BEA-BE93-0BCC09D356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420888"/>
                        <a:ext cx="1132041" cy="112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0033C8-8E12-4F4A-A9CD-488D65C742DE}"/>
              </a:ext>
            </a:extLst>
          </p:cNvPr>
          <p:cNvSpPr txBox="1"/>
          <p:nvPr/>
        </p:nvSpPr>
        <p:spPr>
          <a:xfrm>
            <a:off x="609600" y="1124744"/>
            <a:ext cx="1132041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재고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D0CAB-6366-4B3E-AA7A-06771859F33F}"/>
              </a:ext>
            </a:extLst>
          </p:cNvPr>
          <p:cNvSpPr txBox="1"/>
          <p:nvPr/>
        </p:nvSpPr>
        <p:spPr>
          <a:xfrm>
            <a:off x="609601" y="3645024"/>
            <a:ext cx="113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8F9182-BC73-4DBD-8801-FB608144F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839" y="2468385"/>
            <a:ext cx="1190791" cy="1028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FA1BC-45B9-4E30-A493-6DE05DB2E22B}"/>
              </a:ext>
            </a:extLst>
          </p:cNvPr>
          <p:cNvSpPr txBox="1"/>
          <p:nvPr/>
        </p:nvSpPr>
        <p:spPr>
          <a:xfrm>
            <a:off x="2267744" y="3635732"/>
            <a:ext cx="138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바코드 부착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70FEF5B-5E29-4A54-955D-B9CDAAD14F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541385"/>
              </p:ext>
            </p:extLst>
          </p:nvPr>
        </p:nvGraphicFramePr>
        <p:xfrm>
          <a:off x="4283968" y="2454187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r:id="rId6" imgW="1422000" imgH="1422000" progId="">
                  <p:embed/>
                </p:oleObj>
              </mc:Choice>
              <mc:Fallback>
                <p:oleObj r:id="rId6" imgW="1422000" imgH="14220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3B6F5272-90CA-41C4-8247-A64A5076B9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3968" y="2454187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FFC93065-4408-4F46-9135-66578F5D98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641089"/>
              </p:ext>
            </p:extLst>
          </p:nvPr>
        </p:nvGraphicFramePr>
        <p:xfrm>
          <a:off x="5342197" y="2454187"/>
          <a:ext cx="1048356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r:id="rId8" imgW="1498320" imgH="1510920" progId="">
                  <p:embed/>
                </p:oleObj>
              </mc:Choice>
              <mc:Fallback>
                <p:oleObj r:id="rId8" imgW="1498320" imgH="1510920" progId="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85B9343F-4573-48F4-8247-6A2697AD4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2197" y="2454187"/>
                        <a:ext cx="1048356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029AF35-F603-4E3C-8B38-434275D23190}"/>
              </a:ext>
            </a:extLst>
          </p:cNvPr>
          <p:cNvSpPr txBox="1"/>
          <p:nvPr/>
        </p:nvSpPr>
        <p:spPr>
          <a:xfrm>
            <a:off x="4501346" y="3645024"/>
            <a:ext cx="1679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어플리케이션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[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재고추가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 algn="ctr"/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[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바코드 스캔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87B3D85F-BB6B-4D42-AA1B-7927A2D8F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99939"/>
              </p:ext>
            </p:extLst>
          </p:nvPr>
        </p:nvGraphicFramePr>
        <p:xfrm>
          <a:off x="7039141" y="2484368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r:id="rId10" imgW="1523520" imgH="1523520" progId="">
                  <p:embed/>
                </p:oleObj>
              </mc:Choice>
              <mc:Fallback>
                <p:oleObj r:id="rId10" imgW="1523520" imgH="1523520" progId="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FB87AB38-7E39-4BED-BC4B-8E70DACD8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39141" y="2484368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76AF1DC-215F-44E9-A3AE-8DE8B243C06B}"/>
              </a:ext>
            </a:extLst>
          </p:cNvPr>
          <p:cNvSpPr txBox="1"/>
          <p:nvPr/>
        </p:nvSpPr>
        <p:spPr>
          <a:xfrm>
            <a:off x="6629486" y="3645024"/>
            <a:ext cx="18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명조" panose="02020603020101020101" pitchFamily="18" charset="-127"/>
                <a:ea typeface="나눔명조" panose="02020603020101020101" pitchFamily="18" charset="-127"/>
              </a:rPr>
              <a:t>웹에서 관리 가능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95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A13A8-3E55-A84D-86C8-7005BEC4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476091"/>
            <a:ext cx="7344816" cy="369332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메이커스페이스 장비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재고 관리 및 반출입 관리 시스템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3C471-FFDE-F946-A608-F583451D9544}"/>
              </a:ext>
            </a:extLst>
          </p:cNvPr>
          <p:cNvSpPr txBox="1"/>
          <p:nvPr/>
        </p:nvSpPr>
        <p:spPr>
          <a:xfrm>
            <a:off x="6471802" y="260648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&lt;</a:t>
            </a:r>
            <a:r>
              <a:rPr kumimoji="1"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곳간</a:t>
            </a:r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kumimoji="1" lang="ko-KR" altLang="en-US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937B2F4-BCCE-4F0C-BE57-CAD2B3BEDA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993837"/>
              </p:ext>
            </p:extLst>
          </p:nvPr>
        </p:nvGraphicFramePr>
        <p:xfrm>
          <a:off x="637354" y="2877308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9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54" y="2877308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5DEF619E-73F9-4044-9AB4-B41B7D2B5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48100"/>
              </p:ext>
            </p:extLst>
          </p:nvPr>
        </p:nvGraphicFramePr>
        <p:xfrm>
          <a:off x="638850" y="4581128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r:id="rId5" imgW="1523520" imgH="1523520" progId="">
                  <p:embed/>
                </p:oleObj>
              </mc:Choice>
              <mc:Fallback>
                <p:oleObj r:id="rId5" imgW="1523520" imgH="1523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8850" y="4581128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1CDC6E1-70F7-437A-A01B-071E04EB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755654"/>
              </p:ext>
            </p:extLst>
          </p:nvPr>
        </p:nvGraphicFramePr>
        <p:xfrm>
          <a:off x="634440" y="1104111"/>
          <a:ext cx="1057240" cy="1048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r:id="rId7" imgW="1498320" imgH="1485360" progId="">
                  <p:embed/>
                </p:oleObj>
              </mc:Choice>
              <mc:Fallback>
                <p:oleObj r:id="rId7" imgW="1498320" imgH="148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4440" y="1104111"/>
                        <a:ext cx="1057240" cy="1048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479F39D-8AAE-4439-BABE-C655292F092C}"/>
              </a:ext>
            </a:extLst>
          </p:cNvPr>
          <p:cNvSpPr txBox="1"/>
          <p:nvPr/>
        </p:nvSpPr>
        <p:spPr>
          <a:xfrm>
            <a:off x="537868" y="2287314"/>
            <a:ext cx="125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서버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DCE02C-D88F-4FFB-851B-95709F2B976D}"/>
              </a:ext>
            </a:extLst>
          </p:cNvPr>
          <p:cNvSpPr txBox="1"/>
          <p:nvPr/>
        </p:nvSpPr>
        <p:spPr>
          <a:xfrm>
            <a:off x="539472" y="3991133"/>
            <a:ext cx="125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웹 프론트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20736-6B58-465A-B591-8894C3ED8F4B}"/>
              </a:ext>
            </a:extLst>
          </p:cNvPr>
          <p:cNvSpPr txBox="1"/>
          <p:nvPr/>
        </p:nvSpPr>
        <p:spPr>
          <a:xfrm>
            <a:off x="540968" y="5774927"/>
            <a:ext cx="125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모바일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363AA4-EF84-481E-817C-54BEEAF6B2AD}"/>
              </a:ext>
            </a:extLst>
          </p:cNvPr>
          <p:cNvSpPr txBox="1"/>
          <p:nvPr/>
        </p:nvSpPr>
        <p:spPr>
          <a:xfrm>
            <a:off x="2051720" y="4725144"/>
            <a:ext cx="5874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안드로이드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iOS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네이티브 어플리케이션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핵심 기능 위주의 지원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바코드 스캔을 통한 손쉬운 재고 추가 및 검사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재고와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알림 실시간 수신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5D6C97-0502-4E51-8E99-F55CFA7A9C3F}"/>
              </a:ext>
            </a:extLst>
          </p:cNvPr>
          <p:cNvSpPr txBox="1"/>
          <p:nvPr/>
        </p:nvSpPr>
        <p:spPr>
          <a:xfrm>
            <a:off x="2051720" y="3212976"/>
            <a:ext cx="587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Vue.js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사용한 반응형 웹페이지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재고관리와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시스템의 모든 기능 지원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751197-CA35-43F2-BDA1-3B2052DD7C0D}"/>
              </a:ext>
            </a:extLst>
          </p:cNvPr>
          <p:cNvSpPr txBox="1"/>
          <p:nvPr/>
        </p:nvSpPr>
        <p:spPr>
          <a:xfrm>
            <a:off x="2051720" y="1317761"/>
            <a:ext cx="587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MariaDB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통한 안정적인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DB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환경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PHP7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을 사용하여 웹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모바일 공통 사용 가능한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5090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BCB5-7F37-4009-A160-C0B5B870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입장 프로세스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033C8-8E12-4F4A-A9CD-488D65C742DE}"/>
              </a:ext>
            </a:extLst>
          </p:cNvPr>
          <p:cNvSpPr txBox="1"/>
          <p:nvPr/>
        </p:nvSpPr>
        <p:spPr>
          <a:xfrm>
            <a:off x="609600" y="1124744"/>
            <a:ext cx="1132041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재고 검사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8F9182-BC73-4DBD-8801-FB608144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24" y="2420888"/>
            <a:ext cx="1190791" cy="1028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FA1BC-45B9-4E30-A493-6DE05DB2E22B}"/>
              </a:ext>
            </a:extLst>
          </p:cNvPr>
          <p:cNvSpPr txBox="1"/>
          <p:nvPr/>
        </p:nvSpPr>
        <p:spPr>
          <a:xfrm>
            <a:off x="4191129" y="3588235"/>
            <a:ext cx="138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바코드 스캔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70FEF5B-5E29-4A54-955D-B9CDAAD14F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977219"/>
              </p:ext>
            </p:extLst>
          </p:nvPr>
        </p:nvGraphicFramePr>
        <p:xfrm>
          <a:off x="1115616" y="2480532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r:id="rId4" imgW="1422000" imgH="1422000" progId="">
                  <p:embed/>
                </p:oleObj>
              </mc:Choice>
              <mc:Fallback>
                <p:oleObj r:id="rId4" imgW="1422000" imgH="142200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70FEF5B-5E29-4A54-955D-B9CDAAD14F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2480532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FFC93065-4408-4F46-9135-66578F5D98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821741"/>
              </p:ext>
            </p:extLst>
          </p:nvPr>
        </p:nvGraphicFramePr>
        <p:xfrm>
          <a:off x="2173845" y="2480532"/>
          <a:ext cx="1048356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r:id="rId6" imgW="1498320" imgH="1510920" progId="">
                  <p:embed/>
                </p:oleObj>
              </mc:Choice>
              <mc:Fallback>
                <p:oleObj r:id="rId6" imgW="1498320" imgH="151092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FFC93065-4408-4F46-9135-66578F5D9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73845" y="2480532"/>
                        <a:ext cx="1048356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029AF35-F603-4E3C-8B38-434275D23190}"/>
              </a:ext>
            </a:extLst>
          </p:cNvPr>
          <p:cNvSpPr txBox="1"/>
          <p:nvPr/>
        </p:nvSpPr>
        <p:spPr>
          <a:xfrm>
            <a:off x="1332994" y="3671369"/>
            <a:ext cx="167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어플리케이션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[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재고검사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87B3D85F-BB6B-4D42-AA1B-7927A2D8F4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9141" y="2484368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r:id="rId8" imgW="1523520" imgH="1523520" progId="">
                  <p:embed/>
                </p:oleObj>
              </mc:Choice>
              <mc:Fallback>
                <p:oleObj r:id="rId8" imgW="1523520" imgH="1523520" progId="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87B3D85F-BB6B-4D42-AA1B-7927A2D8F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9141" y="2484368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76AF1DC-215F-44E9-A3AE-8DE8B243C06B}"/>
              </a:ext>
            </a:extLst>
          </p:cNvPr>
          <p:cNvSpPr txBox="1"/>
          <p:nvPr/>
        </p:nvSpPr>
        <p:spPr>
          <a:xfrm>
            <a:off x="6629486" y="3645024"/>
            <a:ext cx="18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명조" panose="02020603020101020101" pitchFamily="18" charset="-127"/>
                <a:ea typeface="나눔명조" panose="02020603020101020101" pitchFamily="18" charset="-127"/>
              </a:rPr>
              <a:t>웹에서 관리 가능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165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DBB259-BB91-4BCB-84D4-57CB04A81423}"/>
              </a:ext>
            </a:extLst>
          </p:cNvPr>
          <p:cNvSpPr txBox="1"/>
          <p:nvPr/>
        </p:nvSpPr>
        <p:spPr>
          <a:xfrm>
            <a:off x="601285" y="4461767"/>
            <a:ext cx="7912800" cy="2031325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ko-KR" altLang="en-US">
                <a:latin typeface="+mn-lt"/>
                <a:ea typeface="+mn-ea"/>
                <a:sym typeface="굴림"/>
              </a:rPr>
              <a:t>관리자</a:t>
            </a: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latin typeface="+mn-lt"/>
              <a:ea typeface="+mn-ea"/>
              <a:cs typeface="+mn-cs"/>
              <a:sym typeface="굴림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4EB6C-07DE-4A49-89C5-5F99BE58DA15}"/>
              </a:ext>
            </a:extLst>
          </p:cNvPr>
          <p:cNvSpPr txBox="1"/>
          <p:nvPr/>
        </p:nvSpPr>
        <p:spPr>
          <a:xfrm>
            <a:off x="609598" y="1876444"/>
            <a:ext cx="7891200" cy="2585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굴림"/>
              </a:rPr>
              <a:t>사용자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굴림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굴림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1CBCB5-7F37-4009-A160-C0B5B870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입장 프로세스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033C8-8E12-4F4A-A9CD-488D65C742DE}"/>
              </a:ext>
            </a:extLst>
          </p:cNvPr>
          <p:cNvSpPr txBox="1"/>
          <p:nvPr/>
        </p:nvSpPr>
        <p:spPr>
          <a:xfrm>
            <a:off x="609600" y="1124744"/>
            <a:ext cx="157126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흐름도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70FEF5B-5E29-4A54-955D-B9CDAAD14F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296052"/>
              </p:ext>
            </p:extLst>
          </p:nvPr>
        </p:nvGraphicFramePr>
        <p:xfrm>
          <a:off x="1062346" y="2250662"/>
          <a:ext cx="755738" cy="7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7" r:id="rId3" imgW="1422000" imgH="1422000" progId="">
                  <p:embed/>
                </p:oleObj>
              </mc:Choice>
              <mc:Fallback>
                <p:oleObj r:id="rId3" imgW="1422000" imgH="142200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70FEF5B-5E29-4A54-955D-B9CDAAD14F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2346" y="2250662"/>
                        <a:ext cx="755738" cy="75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FFC93065-4408-4F46-9135-66578F5D98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308543"/>
              </p:ext>
            </p:extLst>
          </p:nvPr>
        </p:nvGraphicFramePr>
        <p:xfrm>
          <a:off x="1826397" y="2253942"/>
          <a:ext cx="755738" cy="762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8" r:id="rId5" imgW="1498320" imgH="1510920" progId="">
                  <p:embed/>
                </p:oleObj>
              </mc:Choice>
              <mc:Fallback>
                <p:oleObj r:id="rId5" imgW="1498320" imgH="151092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FFC93065-4408-4F46-9135-66578F5D9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6397" y="2253942"/>
                        <a:ext cx="755738" cy="762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029AF35-F603-4E3C-8B38-434275D23190}"/>
              </a:ext>
            </a:extLst>
          </p:cNvPr>
          <p:cNvSpPr txBox="1"/>
          <p:nvPr/>
        </p:nvSpPr>
        <p:spPr>
          <a:xfrm>
            <a:off x="1054180" y="3942019"/>
            <a:ext cx="151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대여 신청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87B3D85F-BB6B-4D42-AA1B-7927A2D8F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773784"/>
              </p:ext>
            </p:extLst>
          </p:nvPr>
        </p:nvGraphicFramePr>
        <p:xfrm>
          <a:off x="1436206" y="3035865"/>
          <a:ext cx="755738" cy="7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9" r:id="rId7" imgW="1523520" imgH="1523520" progId="">
                  <p:embed/>
                </p:oleObj>
              </mc:Choice>
              <mc:Fallback>
                <p:oleObj r:id="rId7" imgW="1523520" imgH="1523520" progId="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87B3D85F-BB6B-4D42-AA1B-7927A2D8F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36206" y="3035865"/>
                        <a:ext cx="755738" cy="75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76AF1DC-215F-44E9-A3AE-8DE8B243C06B}"/>
              </a:ext>
            </a:extLst>
          </p:cNvPr>
          <p:cNvSpPr txBox="1"/>
          <p:nvPr/>
        </p:nvSpPr>
        <p:spPr>
          <a:xfrm>
            <a:off x="1117801" y="5327258"/>
            <a:ext cx="139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알림 수신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0F49B-EAFB-4064-8ABE-402EF0BD7A02}"/>
              </a:ext>
            </a:extLst>
          </p:cNvPr>
          <p:cNvSpPr txBox="1"/>
          <p:nvPr/>
        </p:nvSpPr>
        <p:spPr>
          <a:xfrm>
            <a:off x="3192944" y="5297676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물품 대여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AF97FD-39A7-4A82-8041-7FDBC7512F27}"/>
              </a:ext>
            </a:extLst>
          </p:cNvPr>
          <p:cNvSpPr txBox="1"/>
          <p:nvPr/>
        </p:nvSpPr>
        <p:spPr>
          <a:xfrm>
            <a:off x="3203849" y="2903161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물품 대여</a:t>
            </a:r>
          </a:p>
        </p:txBody>
      </p:sp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8FC98AC3-FE61-452F-AACA-F2A9158F6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534426"/>
              </p:ext>
            </p:extLst>
          </p:nvPr>
        </p:nvGraphicFramePr>
        <p:xfrm>
          <a:off x="4780404" y="2240978"/>
          <a:ext cx="755738" cy="7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0" r:id="rId3" imgW="1422000" imgH="1422000" progId="">
                  <p:embed/>
                </p:oleObj>
              </mc:Choice>
              <mc:Fallback>
                <p:oleObj r:id="rId3" imgW="1422000" imgH="142200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70FEF5B-5E29-4A54-955D-B9CDAAD14F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0404" y="2240978"/>
                        <a:ext cx="755738" cy="75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A5F8E56A-42AD-49D0-86B3-C3C61F27E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617033"/>
              </p:ext>
            </p:extLst>
          </p:nvPr>
        </p:nvGraphicFramePr>
        <p:xfrm>
          <a:off x="5544455" y="2244258"/>
          <a:ext cx="755738" cy="762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1" r:id="rId5" imgW="1498320" imgH="1510920" progId="">
                  <p:embed/>
                </p:oleObj>
              </mc:Choice>
              <mc:Fallback>
                <p:oleObj r:id="rId5" imgW="1498320" imgH="151092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FFC93065-4408-4F46-9135-66578F5D9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4455" y="2244258"/>
                        <a:ext cx="755738" cy="762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5BB7123-C95F-4209-87F4-4E7EF51C5A14}"/>
              </a:ext>
            </a:extLst>
          </p:cNvPr>
          <p:cNvSpPr txBox="1"/>
          <p:nvPr/>
        </p:nvSpPr>
        <p:spPr>
          <a:xfrm>
            <a:off x="4776247" y="3942019"/>
            <a:ext cx="151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명조" panose="02020603020101020101" pitchFamily="18" charset="-127"/>
                <a:ea typeface="나눔명조" panose="02020603020101020101" pitchFamily="18" charset="-127"/>
              </a:rPr>
              <a:t>반납 알림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D535D5-DD7C-41B9-9DB2-C46ADD2D66D5}"/>
              </a:ext>
            </a:extLst>
          </p:cNvPr>
          <p:cNvSpPr txBox="1"/>
          <p:nvPr/>
        </p:nvSpPr>
        <p:spPr>
          <a:xfrm>
            <a:off x="6580603" y="5292763"/>
            <a:ext cx="151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미반납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알림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4CD4D-9E53-44F7-BAC1-085F024D5E6F}"/>
              </a:ext>
            </a:extLst>
          </p:cNvPr>
          <p:cNvSpPr txBox="1"/>
          <p:nvPr/>
        </p:nvSpPr>
        <p:spPr>
          <a:xfrm>
            <a:off x="6674423" y="2903161"/>
            <a:ext cx="135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반납예정일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미반납시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6EFB3AB8-F64C-4B79-AE18-ECEDBB2AA3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524183"/>
              </p:ext>
            </p:extLst>
          </p:nvPr>
        </p:nvGraphicFramePr>
        <p:xfrm>
          <a:off x="5155333" y="3032667"/>
          <a:ext cx="755738" cy="7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2" r:id="rId7" imgW="1523520" imgH="1523520" progId="">
                  <p:embed/>
                </p:oleObj>
              </mc:Choice>
              <mc:Fallback>
                <p:oleObj r:id="rId7" imgW="1523520" imgH="1523520" progId="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87B3D85F-BB6B-4D42-AA1B-7927A2D8F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5333" y="3032667"/>
                        <a:ext cx="755738" cy="75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5384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5"/>
          <p:cNvSpPr txBox="1">
            <a:spLocks noChangeArrowheads="1"/>
          </p:cNvSpPr>
          <p:nvPr/>
        </p:nvSpPr>
        <p:spPr bwMode="auto">
          <a:xfrm>
            <a:off x="793750" y="1557338"/>
            <a:ext cx="5038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</a:pPr>
            <a:r>
              <a:rPr kumimoji="0" lang="en-US" altLang="ko-KR" sz="5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THANK</a:t>
            </a:r>
          </a:p>
        </p:txBody>
      </p:sp>
      <p:sp>
        <p:nvSpPr>
          <p:cNvPr id="22532" name="TextBox 5"/>
          <p:cNvSpPr txBox="1">
            <a:spLocks noChangeArrowheads="1"/>
          </p:cNvSpPr>
          <p:nvPr/>
        </p:nvSpPr>
        <p:spPr bwMode="auto">
          <a:xfrm>
            <a:off x="803275" y="2217738"/>
            <a:ext cx="621665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</a:pPr>
            <a:r>
              <a:rPr kumimoji="0" lang="en-US" altLang="ko-KR" sz="7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4829175" cy="6858000"/>
          </a:xfrm>
          <a:custGeom>
            <a:avLst/>
            <a:gdLst>
              <a:gd name="connsiteX0" fmla="*/ 0 w 4829175"/>
              <a:gd name="connsiteY0" fmla="*/ 0 h 6858000"/>
              <a:gd name="connsiteX1" fmla="*/ 591579 w 4829175"/>
              <a:gd name="connsiteY1" fmla="*/ 0 h 6858000"/>
              <a:gd name="connsiteX2" fmla="*/ 1852835 w 4829175"/>
              <a:gd name="connsiteY2" fmla="*/ 0 h 6858000"/>
              <a:gd name="connsiteX3" fmla="*/ 4829175 w 4829175"/>
              <a:gd name="connsiteY3" fmla="*/ 0 h 6858000"/>
              <a:gd name="connsiteX4" fmla="*/ 3323567 w 4829175"/>
              <a:gd name="connsiteY4" fmla="*/ 2800350 h 6858000"/>
              <a:gd name="connsiteX5" fmla="*/ 3679268 w 4829175"/>
              <a:gd name="connsiteY5" fmla="*/ 2800350 h 6858000"/>
              <a:gd name="connsiteX6" fmla="*/ 1497673 w 4829175"/>
              <a:gd name="connsiteY6" fmla="*/ 6857999 h 6858000"/>
              <a:gd name="connsiteX7" fmla="*/ 1141972 w 4829175"/>
              <a:gd name="connsiteY7" fmla="*/ 6857999 h 6858000"/>
              <a:gd name="connsiteX8" fmla="*/ 1141971 w 4829175"/>
              <a:gd name="connsiteY8" fmla="*/ 6858000 h 6858000"/>
              <a:gd name="connsiteX9" fmla="*/ 0 w 4829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175" h="6858000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1520" y="2459504"/>
            <a:ext cx="289173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0" spc="-300" dirty="0">
                <a:ln>
                  <a:prstDash val="solid"/>
                </a:ln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4081463" y="2936875"/>
            <a:ext cx="47958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500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설계 키워드</a:t>
            </a:r>
            <a:endParaRPr kumimoji="0" lang="en-US" altLang="ko-KR" sz="35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4081463" y="3462338"/>
            <a:ext cx="47958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16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al" panose="020B0604020202020204" pitchFamily="34" charset="0"/>
              </a:rPr>
              <a:t>메이커스페이스 재고 및 반출입 관리 시스템</a:t>
            </a:r>
            <a:endParaRPr kumimoji="0" lang="en-US" altLang="ko-KR" sz="16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6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A13A8-3E55-A84D-86C8-7005BEC4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76091"/>
            <a:ext cx="7344816" cy="369332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다양한 플랫폼을 통한 쉽고 빠른 재고 및 </a:t>
            </a: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관리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3C471-FFDE-F946-A608-F583451D9544}"/>
              </a:ext>
            </a:extLst>
          </p:cNvPr>
          <p:cNvSpPr txBox="1"/>
          <p:nvPr/>
        </p:nvSpPr>
        <p:spPr>
          <a:xfrm>
            <a:off x="6372200" y="260648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&lt;</a:t>
            </a:r>
            <a:r>
              <a:rPr kumimoji="1"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편리성</a:t>
            </a:r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kumimoji="1" lang="ko-KR" altLang="en-US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FB87AB38-7E39-4BED-BC4B-8E70DACD8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8107"/>
              </p:ext>
            </p:extLst>
          </p:nvPr>
        </p:nvGraphicFramePr>
        <p:xfrm>
          <a:off x="2699423" y="2660162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r:id="rId3" imgW="1523520" imgH="1523520" progId="">
                  <p:embed/>
                </p:oleObj>
              </mc:Choice>
              <mc:Fallback>
                <p:oleObj r:id="rId3" imgW="1523520" imgH="152352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7937B2F4-BCCE-4F0C-BE57-CAD2B3BEDA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423" y="2660162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571E523A-D809-46A7-AF63-8D1F109C4F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808023"/>
              </p:ext>
            </p:extLst>
          </p:nvPr>
        </p:nvGraphicFramePr>
        <p:xfrm>
          <a:off x="3851551" y="2660162"/>
          <a:ext cx="1057240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r:id="rId5" imgW="1422000" imgH="1422000" progId="">
                  <p:embed/>
                </p:oleObj>
              </mc:Choice>
              <mc:Fallback>
                <p:oleObj r:id="rId5" imgW="1422000" imgH="1422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1551" y="2660162"/>
                        <a:ext cx="1057240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19FD1251-A47D-4E11-858F-3653128E61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782599"/>
              </p:ext>
            </p:extLst>
          </p:nvPr>
        </p:nvGraphicFramePr>
        <p:xfrm>
          <a:off x="5003679" y="2660162"/>
          <a:ext cx="1048356" cy="105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6" r:id="rId7" imgW="1498320" imgH="1510920" progId="">
                  <p:embed/>
                </p:oleObj>
              </mc:Choice>
              <mc:Fallback>
                <p:oleObj r:id="rId7" imgW="1498320" imgH="1510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03679" y="2660162"/>
                        <a:ext cx="1048356" cy="105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C4C0B3ED-5F8B-49D2-8359-0CEABF1741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366845"/>
              </p:ext>
            </p:extLst>
          </p:nvPr>
        </p:nvGraphicFramePr>
        <p:xfrm>
          <a:off x="3851551" y="1494076"/>
          <a:ext cx="1057240" cy="104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7" r:id="rId9" imgW="1409400" imgH="1396800" progId="">
                  <p:embed/>
                </p:oleObj>
              </mc:Choice>
              <mc:Fallback>
                <p:oleObj r:id="rId9" imgW="1409400" imgH="1396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1551" y="1494076"/>
                        <a:ext cx="1057240" cy="104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EDC33121-CEFF-4E5E-A90F-2BA2CEFCF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4776" y="4797152"/>
            <a:ext cx="1190791" cy="10288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5CCC68-8103-4E3D-AE79-929E92890D7E}"/>
              </a:ext>
            </a:extLst>
          </p:cNvPr>
          <p:cNvSpPr txBox="1"/>
          <p:nvPr/>
        </p:nvSpPr>
        <p:spPr>
          <a:xfrm>
            <a:off x="609600" y="1124744"/>
            <a:ext cx="201048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기반의 확장성</a:t>
            </a:r>
            <a:endParaRPr kumimoji="1"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396DB-F103-418A-A398-C5661B9F33CF}"/>
              </a:ext>
            </a:extLst>
          </p:cNvPr>
          <p:cNvSpPr txBox="1"/>
          <p:nvPr/>
        </p:nvSpPr>
        <p:spPr>
          <a:xfrm>
            <a:off x="609600" y="4067780"/>
            <a:ext cx="157126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바코드 시스템</a:t>
            </a:r>
          </a:p>
        </p:txBody>
      </p:sp>
    </p:spTree>
    <p:extLst>
      <p:ext uri="{BB962C8B-B14F-4D97-AF65-F5344CB8AC3E}">
        <p14:creationId xmlns:p14="http://schemas.microsoft.com/office/powerpoint/2010/main" val="196362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A13A8-3E55-A84D-86C8-7005BEC4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76091"/>
            <a:ext cx="7344816" cy="369332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사소한 것 하나하나 원하는 그 어떤 것이라도 기록되는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3C471-FFDE-F946-A608-F583451D9544}"/>
              </a:ext>
            </a:extLst>
          </p:cNvPr>
          <p:cNvSpPr txBox="1"/>
          <p:nvPr/>
        </p:nvSpPr>
        <p:spPr>
          <a:xfrm>
            <a:off x="6372200" y="260648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&lt;</a:t>
            </a:r>
            <a:r>
              <a:rPr kumimoji="1"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꼼꼼함</a:t>
            </a:r>
            <a:r>
              <a:rPr kumimoji="1"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kumimoji="1" lang="ko-KR" altLang="en-US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3F55E-E20E-45B1-8FF7-17B79357A8EE}"/>
              </a:ext>
            </a:extLst>
          </p:cNvPr>
          <p:cNvSpPr txBox="1"/>
          <p:nvPr/>
        </p:nvSpPr>
        <p:spPr>
          <a:xfrm>
            <a:off x="1043608" y="177281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유저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관리자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사용자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가입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접속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액션 로그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E2444-CC5A-4CED-A3AD-AF780F6EA503}"/>
              </a:ext>
            </a:extLst>
          </p:cNvPr>
          <p:cNvSpPr txBox="1"/>
          <p:nvPr/>
        </p:nvSpPr>
        <p:spPr>
          <a:xfrm>
            <a:off x="1043608" y="256490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관리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관리자 위임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추가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제거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수리 등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로그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D8866-755B-4EE0-BAED-1CCF68B5D2FE}"/>
              </a:ext>
            </a:extLst>
          </p:cNvPr>
          <p:cNvSpPr txBox="1"/>
          <p:nvPr/>
        </p:nvSpPr>
        <p:spPr>
          <a:xfrm>
            <a:off x="1043608" y="3356992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 검사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 (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관리자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일시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항목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로그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3069DA-DFB0-4ABA-B1CC-CDD7EEFF5BE9}"/>
              </a:ext>
            </a:extLst>
          </p:cNvPr>
          <p:cNvSpPr txBox="1"/>
          <p:nvPr/>
        </p:nvSpPr>
        <p:spPr>
          <a:xfrm>
            <a:off x="1043608" y="4149080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반출입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유저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재고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일시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로그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48E64-654D-4D04-9A9D-216BB0BFD68A}"/>
              </a:ext>
            </a:extLst>
          </p:cNvPr>
          <p:cNvSpPr txBox="1"/>
          <p:nvPr/>
        </p:nvSpPr>
        <p:spPr>
          <a:xfrm>
            <a:off x="1043608" y="4941168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기타 관리자 추가 로그</a:t>
            </a:r>
          </a:p>
        </p:txBody>
      </p:sp>
    </p:spTree>
    <p:extLst>
      <p:ext uri="{BB962C8B-B14F-4D97-AF65-F5344CB8AC3E}">
        <p14:creationId xmlns:p14="http://schemas.microsoft.com/office/powerpoint/2010/main" val="421712994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</TotalTime>
  <Words>2174</Words>
  <Application>Microsoft Office PowerPoint</Application>
  <PresentationFormat>화면 슬라이드 쇼(4:3)</PresentationFormat>
  <Paragraphs>848</Paragraphs>
  <Slides>62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맑은 고딕</vt:lpstr>
      <vt:lpstr>나눔명조</vt:lpstr>
      <vt:lpstr>Arial</vt:lpstr>
      <vt:lpstr>굴림</vt:lpstr>
      <vt:lpstr>디자인 사용자 지정</vt:lpstr>
      <vt:lpstr>PowerPoint 프레젠테이션</vt:lpstr>
      <vt:lpstr>PowerPoint 프레젠테이션</vt:lpstr>
      <vt:lpstr>PowerPoint 프레젠테이션</vt:lpstr>
      <vt:lpstr>메이커스페이스 장비/재고 관리 및 반출입 관리 시스템,</vt:lpstr>
      <vt:lpstr>메이커스페이스 장비/재고 관리 및 반출입 관리 시스템,</vt:lpstr>
      <vt:lpstr>메이커스페이스 장비/재고 관리 및 반출입 관리 시스템,</vt:lpstr>
      <vt:lpstr>PowerPoint 프레젠테이션</vt:lpstr>
      <vt:lpstr>다양한 플랫폼을 통한 쉽고 빠른 재고 및 반출입 관리,</vt:lpstr>
      <vt:lpstr>사소한 것 하나하나 원하는 그 어떤 것이라도 기록되는,</vt:lpstr>
      <vt:lpstr>제때제때 필요한 관리와 앞으로의 관리 로드맵 제공,</vt:lpstr>
      <vt:lpstr>PowerPoint 프레젠테이션</vt:lpstr>
      <vt:lpstr>백엔드 상위설계 : 기술</vt:lpstr>
      <vt:lpstr>백엔드 상위설계 : 환경</vt:lpstr>
      <vt:lpstr>백엔드 상위설계 : API 개요</vt:lpstr>
      <vt:lpstr>백엔드 상위설계 : DB 설계</vt:lpstr>
      <vt:lpstr>백엔드 상위설계 : DB 설계</vt:lpstr>
      <vt:lpstr>백엔드 상위설계 : DB 설계</vt:lpstr>
      <vt:lpstr>백엔드 상위설계 : DB 설계</vt:lpstr>
      <vt:lpstr>백엔드 상위설계 : DB 설계</vt:lpstr>
      <vt:lpstr>백엔드 상위설계 : DB 설계</vt:lpstr>
      <vt:lpstr>백엔드 상위설계 : DB 설계</vt:lpstr>
      <vt:lpstr>백엔드 상위설계 : API 상세</vt:lpstr>
      <vt:lpstr>백엔드 상위설계 : API 상세</vt:lpstr>
      <vt:lpstr>백엔드 상위설계 : API 상세</vt:lpstr>
      <vt:lpstr>백엔드 상위설계 : API 상세</vt:lpstr>
      <vt:lpstr>백엔드 상위설계 : API 상세</vt:lpstr>
      <vt:lpstr>백엔드 상위설계 : API 목록</vt:lpstr>
      <vt:lpstr>PowerPoint 프레젠테이션</vt:lpstr>
      <vt:lpstr>웹 프론트엔드 상위설계 : 환경</vt:lpstr>
      <vt:lpstr>웹 프론트엔드 상위설계 : MVVM 패턴</vt:lpstr>
      <vt:lpstr>웹 프론트엔드 상위설계 : 뷰 설계</vt:lpstr>
      <vt:lpstr>웹 프론트엔드 상위설계 : 프로세스 설계</vt:lpstr>
      <vt:lpstr>웹 프론트엔드 상위설계 : 프로세스 설계</vt:lpstr>
      <vt:lpstr>웹 프론트엔드 상위설계 : 프로세스 설계</vt:lpstr>
      <vt:lpstr>웹 프론트엔드 상위설계 : 프로세스 설계</vt:lpstr>
      <vt:lpstr>웹 프론트엔드 상위설계 : 프로세스 설계</vt:lpstr>
      <vt:lpstr>웹 프론트엔드 상위설계 : 프로세스 설계</vt:lpstr>
      <vt:lpstr>웹 프론트엔드 상위설계 : 프로세스 설계</vt:lpstr>
      <vt:lpstr>웹 프론트엔드 상위설계 : 프로세스 설계</vt:lpstr>
      <vt:lpstr>PowerPoint 프레젠테이션</vt:lpstr>
      <vt:lpstr>안드로이드 앱 상위설계 : 환경</vt:lpstr>
      <vt:lpstr>iOS 앱 상위설계 : 환경</vt:lpstr>
      <vt:lpstr>모바일 앱 상위설계 : 개요</vt:lpstr>
      <vt:lpstr>모바일 앱 상위설계 : 프로세스 개요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모바일 앱 상위설계 : 프로세스 설계</vt:lpstr>
      <vt:lpstr>PowerPoint 프레젠테이션</vt:lpstr>
      <vt:lpstr>관리자 입장 프로세스</vt:lpstr>
      <vt:lpstr>관리자 입장 프로세스</vt:lpstr>
      <vt:lpstr>관리자 입장 프로세스</vt:lpstr>
      <vt:lpstr>PowerPoint 프레젠테이션</vt:lpstr>
    </vt:vector>
  </TitlesOfParts>
  <Company>디브리드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정 진영</cp:lastModifiedBy>
  <cp:revision>439</cp:revision>
  <dcterms:created xsi:type="dcterms:W3CDTF">2011-06-13T04:09:39Z</dcterms:created>
  <dcterms:modified xsi:type="dcterms:W3CDTF">2019-10-21T05:41:44Z</dcterms:modified>
</cp:coreProperties>
</file>